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tags/tag38.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notesSlides/notesSlide23.xml" ContentType="application/vnd.openxmlformats-officedocument.presentationml.notesSlide+xml"/>
  <Override PartName="/ppt/tags/tag74.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81.xml" ContentType="application/vnd.openxmlformats-officedocument.presentationml.tags+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tags/tag68.xml" ContentType="application/vnd.openxmlformats-officedocument.presentationml.tags+xml"/>
  <Override PartName="/ppt/tags/tag86.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heme/themeOverride2.xml" ContentType="application/vnd.openxmlformats-officedocument.themeOverride+xml"/>
  <Override PartName="/ppt/notesSlides/notesSlide24.xml" ContentType="application/vnd.openxmlformats-officedocument.presentationml.notesSlide+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Default Extension="vml" ContentType="application/vnd.openxmlformats-officedocument.vmlDrawing"/>
  <Override PartName="/ppt/tags/tag53.xml" ContentType="application/vnd.openxmlformats-officedocument.presentationml.tags+xml"/>
  <Override PartName="/ppt/notesSlides/notesSlide20.xml" ContentType="application/vnd.openxmlformats-officedocument.presentationml.notesSlide+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Override PartName="/ppt/theme/themeOverride3.xml" ContentType="application/vnd.openxmlformats-officedocument.themeOverride+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diagrams/quickStyle1.xml" ContentType="application/vnd.openxmlformats-officedocument.drawingml.diagramStyle+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tags/tag66.xml" ContentType="application/vnd.openxmlformats-officedocument.presentationml.tags+xml"/>
  <Override PartName="/ppt/notesSlides/notesSlide26.xml" ContentType="application/vnd.openxmlformats-officedocument.presentationml.notesSlide+xml"/>
  <Override PartName="/ppt/tags/tag84.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notesSlides/notesSlide22.xml" ContentType="application/vnd.openxmlformats-officedocument.presentationml.notesSlide+xml"/>
  <Override PartName="/ppt/tags/tag73.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5" r:id="rId2"/>
    <p:sldMasterId id="2147483685" r:id="rId3"/>
    <p:sldMasterId id="2147483689" r:id="rId4"/>
    <p:sldMasterId id="2147483691" r:id="rId5"/>
    <p:sldMasterId id="2147483693" r:id="rId6"/>
    <p:sldMasterId id="2147483695" r:id="rId7"/>
  </p:sldMasterIdLst>
  <p:notesMasterIdLst>
    <p:notesMasterId r:id="rId38"/>
  </p:notesMasterIdLst>
  <p:handoutMasterIdLst>
    <p:handoutMasterId r:id="rId39"/>
  </p:handoutMasterIdLst>
  <p:sldIdLst>
    <p:sldId id="478" r:id="rId8"/>
    <p:sldId id="521" r:id="rId9"/>
    <p:sldId id="480" r:id="rId10"/>
    <p:sldId id="489" r:id="rId11"/>
    <p:sldId id="510" r:id="rId12"/>
    <p:sldId id="523" r:id="rId13"/>
    <p:sldId id="526" r:id="rId14"/>
    <p:sldId id="505" r:id="rId15"/>
    <p:sldId id="482" r:id="rId16"/>
    <p:sldId id="509" r:id="rId17"/>
    <p:sldId id="496" r:id="rId18"/>
    <p:sldId id="497" r:id="rId19"/>
    <p:sldId id="516" r:id="rId20"/>
    <p:sldId id="520" r:id="rId21"/>
    <p:sldId id="527" r:id="rId22"/>
    <p:sldId id="515" r:id="rId23"/>
    <p:sldId id="490" r:id="rId24"/>
    <p:sldId id="508" r:id="rId25"/>
    <p:sldId id="486" r:id="rId26"/>
    <p:sldId id="511" r:id="rId27"/>
    <p:sldId id="507" r:id="rId28"/>
    <p:sldId id="491" r:id="rId29"/>
    <p:sldId id="502" r:id="rId30"/>
    <p:sldId id="503" r:id="rId31"/>
    <p:sldId id="500" r:id="rId32"/>
    <p:sldId id="495" r:id="rId33"/>
    <p:sldId id="483" r:id="rId34"/>
    <p:sldId id="479" r:id="rId35"/>
    <p:sldId id="519" r:id="rId36"/>
    <p:sldId id="525" r:id="rId37"/>
  </p:sldIdLst>
  <p:sldSz cx="9144000" cy="6858000" type="screen4x3"/>
  <p:notesSz cx="6889750" cy="10021888"/>
  <p:defaultTextStyle>
    <a:defPPr>
      <a:defRPr lang="fr-FR"/>
    </a:defPPr>
    <a:lvl1pPr algn="l" rtl="0" fontAlgn="base">
      <a:spcBef>
        <a:spcPct val="0"/>
      </a:spcBef>
      <a:spcAft>
        <a:spcPct val="0"/>
      </a:spcAft>
      <a:defRPr sz="36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sz="3600" kern="1200">
        <a:solidFill>
          <a:schemeClr val="tx2"/>
        </a:solidFill>
        <a:latin typeface="Arial" pitchFamily="34" charset="0"/>
        <a:ea typeface="+mn-ea"/>
        <a:cs typeface="Arial" pitchFamily="34" charset="0"/>
      </a:defRPr>
    </a:lvl2pPr>
    <a:lvl3pPr marL="914400" algn="l" rtl="0" fontAlgn="base">
      <a:spcBef>
        <a:spcPct val="0"/>
      </a:spcBef>
      <a:spcAft>
        <a:spcPct val="0"/>
      </a:spcAft>
      <a:defRPr sz="3600" kern="1200">
        <a:solidFill>
          <a:schemeClr val="tx2"/>
        </a:solidFill>
        <a:latin typeface="Arial" pitchFamily="34" charset="0"/>
        <a:ea typeface="+mn-ea"/>
        <a:cs typeface="Arial" pitchFamily="34" charset="0"/>
      </a:defRPr>
    </a:lvl3pPr>
    <a:lvl4pPr marL="1371600" algn="l" rtl="0" fontAlgn="base">
      <a:spcBef>
        <a:spcPct val="0"/>
      </a:spcBef>
      <a:spcAft>
        <a:spcPct val="0"/>
      </a:spcAft>
      <a:defRPr sz="3600" kern="1200">
        <a:solidFill>
          <a:schemeClr val="tx2"/>
        </a:solidFill>
        <a:latin typeface="Arial" pitchFamily="34" charset="0"/>
        <a:ea typeface="+mn-ea"/>
        <a:cs typeface="Arial" pitchFamily="34" charset="0"/>
      </a:defRPr>
    </a:lvl4pPr>
    <a:lvl5pPr marL="1828800" algn="l" rtl="0" fontAlgn="base">
      <a:spcBef>
        <a:spcPct val="0"/>
      </a:spcBef>
      <a:spcAft>
        <a:spcPct val="0"/>
      </a:spcAft>
      <a:defRPr sz="3600" kern="1200">
        <a:solidFill>
          <a:schemeClr val="tx2"/>
        </a:solidFill>
        <a:latin typeface="Arial" pitchFamily="34" charset="0"/>
        <a:ea typeface="+mn-ea"/>
        <a:cs typeface="Arial" pitchFamily="34" charset="0"/>
      </a:defRPr>
    </a:lvl5pPr>
    <a:lvl6pPr marL="2286000" algn="l" defTabSz="914400" rtl="0" eaLnBrk="1" latinLnBrk="0" hangingPunct="1">
      <a:defRPr sz="3600" kern="1200">
        <a:solidFill>
          <a:schemeClr val="tx2"/>
        </a:solidFill>
        <a:latin typeface="Arial" pitchFamily="34" charset="0"/>
        <a:ea typeface="+mn-ea"/>
        <a:cs typeface="Arial" pitchFamily="34" charset="0"/>
      </a:defRPr>
    </a:lvl6pPr>
    <a:lvl7pPr marL="2743200" algn="l" defTabSz="914400" rtl="0" eaLnBrk="1" latinLnBrk="0" hangingPunct="1">
      <a:defRPr sz="3600" kern="1200">
        <a:solidFill>
          <a:schemeClr val="tx2"/>
        </a:solidFill>
        <a:latin typeface="Arial" pitchFamily="34" charset="0"/>
        <a:ea typeface="+mn-ea"/>
        <a:cs typeface="Arial" pitchFamily="34" charset="0"/>
      </a:defRPr>
    </a:lvl7pPr>
    <a:lvl8pPr marL="3200400" algn="l" defTabSz="914400" rtl="0" eaLnBrk="1" latinLnBrk="0" hangingPunct="1">
      <a:defRPr sz="3600" kern="1200">
        <a:solidFill>
          <a:schemeClr val="tx2"/>
        </a:solidFill>
        <a:latin typeface="Arial" pitchFamily="34" charset="0"/>
        <a:ea typeface="+mn-ea"/>
        <a:cs typeface="Arial" pitchFamily="34" charset="0"/>
      </a:defRPr>
    </a:lvl8pPr>
    <a:lvl9pPr marL="3657600" algn="l" defTabSz="914400" rtl="0" eaLnBrk="1" latinLnBrk="0" hangingPunct="1">
      <a:defRPr sz="3600" kern="1200">
        <a:solidFill>
          <a:schemeClr val="tx2"/>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8F8F8"/>
    <a:srgbClr val="FF5B75"/>
    <a:srgbClr val="FFFF00"/>
    <a:srgbClr val="DDE9F7"/>
    <a:srgbClr val="7FFF00"/>
    <a:srgbClr val="00B050"/>
    <a:srgbClr val="000066"/>
    <a:srgbClr val="000099"/>
    <a:srgbClr val="0000CC"/>
    <a:srgbClr val="860015"/>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snapVertSplitter="1" vertBarState="minimized" horzBarState="maximized">
    <p:restoredLeft sz="32787" autoAdjust="0"/>
    <p:restoredTop sz="94348" autoAdjust="0"/>
  </p:normalViewPr>
  <p:slideViewPr>
    <p:cSldViewPr>
      <p:cViewPr>
        <p:scale>
          <a:sx n="80" d="100"/>
          <a:sy n="80" d="100"/>
        </p:scale>
        <p:origin x="-22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24" y="642"/>
      </p:cViewPr>
      <p:guideLst>
        <p:guide orient="horz" pos="3156"/>
        <p:guide pos="217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125D55-5F9C-4259-BD0F-DFD957597A6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BE"/>
        </a:p>
      </dgm:t>
    </dgm:pt>
    <dgm:pt modelId="{6F946C48-435A-469E-B37D-9FFBBC2947F6}">
      <dgm:prSet phldrT="[Texte]" custT="1"/>
      <dgm:spPr>
        <a:solidFill>
          <a:srgbClr val="0000FF"/>
        </a:solidFill>
      </dgm:spPr>
      <dgm:t>
        <a:bodyPr lIns="0" tIns="0" rIns="0" bIns="0"/>
        <a:lstStyle/>
        <a:p>
          <a:r>
            <a:rPr lang="fr-BE" sz="1800" b="1" dirty="0" smtClean="0">
              <a:solidFill>
                <a:srgbClr val="FFFF00"/>
              </a:solidFill>
              <a:latin typeface="Times New Roman" pitchFamily="18" charset="0"/>
              <a:cs typeface="Times New Roman" pitchFamily="18" charset="0"/>
            </a:rPr>
            <a:t>Préparation</a:t>
          </a:r>
        </a:p>
        <a:p>
          <a:r>
            <a:rPr lang="fr-BE" sz="1600" b="0" dirty="0" smtClean="0">
              <a:solidFill>
                <a:srgbClr val="FFFF00"/>
              </a:solidFill>
              <a:latin typeface="Times New Roman" pitchFamily="18" charset="0"/>
              <a:cs typeface="Times New Roman" pitchFamily="18" charset="0"/>
            </a:rPr>
            <a:t>(</a:t>
          </a:r>
          <a:r>
            <a:rPr lang="fr-BE" sz="1600" b="0" dirty="0" smtClean="0">
              <a:latin typeface="Times New Roman" pitchFamily="18" charset="0"/>
              <a:cs typeface="Times New Roman" pitchFamily="18" charset="0"/>
            </a:rPr>
            <a:t>Prise de décision de changement  et établissement de plans d’action)</a:t>
          </a:r>
          <a:r>
            <a:rPr lang="fr-BE" sz="1600" dirty="0" smtClean="0">
              <a:latin typeface="Times New Roman" pitchFamily="18" charset="0"/>
              <a:cs typeface="Times New Roman" pitchFamily="18" charset="0"/>
            </a:rPr>
            <a:t> </a:t>
          </a:r>
          <a:endParaRPr lang="fr-BE" sz="1600" dirty="0">
            <a:latin typeface="Times New Roman" pitchFamily="18" charset="0"/>
            <a:cs typeface="Times New Roman" pitchFamily="18" charset="0"/>
          </a:endParaRPr>
        </a:p>
      </dgm:t>
    </dgm:pt>
    <dgm:pt modelId="{D0E20B5C-52B9-4196-9281-020B02AF6CB4}" type="parTrans" cxnId="{D47757A0-FF3D-4730-A29F-7C5443D955F8}">
      <dgm:prSet/>
      <dgm:spPr/>
      <dgm:t>
        <a:bodyPr/>
        <a:lstStyle/>
        <a:p>
          <a:endParaRPr lang="fr-BE"/>
        </a:p>
      </dgm:t>
    </dgm:pt>
    <dgm:pt modelId="{27D320AF-9476-4967-8539-DC373656EA20}" type="sibTrans" cxnId="{D47757A0-FF3D-4730-A29F-7C5443D955F8}">
      <dgm:prSet/>
      <dgm:spPr/>
      <dgm:t>
        <a:bodyPr/>
        <a:lstStyle/>
        <a:p>
          <a:endParaRPr lang="fr-BE"/>
        </a:p>
      </dgm:t>
    </dgm:pt>
    <dgm:pt modelId="{D379C701-0052-46F9-8544-1E56C44356DD}">
      <dgm:prSet phldrT="[Texte]" custT="1"/>
      <dgm:spPr>
        <a:solidFill>
          <a:srgbClr val="0000FF"/>
        </a:solidFill>
      </dgm:spPr>
      <dgm:t>
        <a:bodyPr lIns="0" tIns="0" rIns="0" bIns="0"/>
        <a:lstStyle/>
        <a:p>
          <a:r>
            <a:rPr lang="fr-BE" sz="1800" b="1" dirty="0" smtClean="0">
              <a:solidFill>
                <a:srgbClr val="FFFF00"/>
              </a:solidFill>
              <a:latin typeface="Times New Roman" pitchFamily="18" charset="0"/>
              <a:cs typeface="Times New Roman" pitchFamily="18" charset="0"/>
            </a:rPr>
            <a:t>Action</a:t>
          </a:r>
        </a:p>
        <a:p>
          <a:r>
            <a:rPr lang="fr-BE" sz="1600" b="0" dirty="0" smtClean="0">
              <a:latin typeface="Times New Roman" pitchFamily="18" charset="0"/>
              <a:cs typeface="Times New Roman" pitchFamily="18" charset="0"/>
            </a:rPr>
            <a:t>(La personne entreprend des actions pour induire un changement) </a:t>
          </a:r>
          <a:endParaRPr lang="fr-BE" sz="1600" dirty="0">
            <a:latin typeface="Times New Roman" pitchFamily="18" charset="0"/>
            <a:cs typeface="Times New Roman" pitchFamily="18" charset="0"/>
          </a:endParaRPr>
        </a:p>
      </dgm:t>
    </dgm:pt>
    <dgm:pt modelId="{C4C9E520-0E59-4523-AE06-59C6CD593BB6}" type="parTrans" cxnId="{642BA8CA-9B3B-4ABC-9C00-77C1AB7922A3}">
      <dgm:prSet/>
      <dgm:spPr/>
      <dgm:t>
        <a:bodyPr/>
        <a:lstStyle/>
        <a:p>
          <a:endParaRPr lang="fr-BE"/>
        </a:p>
      </dgm:t>
    </dgm:pt>
    <dgm:pt modelId="{4ABA1543-F8F2-4ED9-8335-2EE854BD9B3A}" type="sibTrans" cxnId="{642BA8CA-9B3B-4ABC-9C00-77C1AB7922A3}">
      <dgm:prSet/>
      <dgm:spPr/>
      <dgm:t>
        <a:bodyPr/>
        <a:lstStyle/>
        <a:p>
          <a:endParaRPr lang="fr-BE"/>
        </a:p>
      </dgm:t>
    </dgm:pt>
    <dgm:pt modelId="{DC1D6778-B2B5-4864-BA7A-C8FCFA363AF6}">
      <dgm:prSet phldrT="[Texte]" custT="1"/>
      <dgm:spPr>
        <a:solidFill>
          <a:srgbClr val="0000FF"/>
        </a:solidFill>
      </dgm:spPr>
      <dgm:t>
        <a:bodyPr lIns="0" tIns="0" rIns="0" bIns="0"/>
        <a:lstStyle/>
        <a:p>
          <a:r>
            <a:rPr lang="fr-BE" sz="1800" b="1" dirty="0" smtClean="0">
              <a:solidFill>
                <a:srgbClr val="FFFF00"/>
              </a:solidFill>
              <a:latin typeface="Times New Roman" pitchFamily="18" charset="0"/>
              <a:cs typeface="Times New Roman" pitchFamily="18" charset="0"/>
            </a:rPr>
            <a:t>Maintien</a:t>
          </a:r>
        </a:p>
        <a:p>
          <a:r>
            <a:rPr lang="fr-BE" sz="1600" b="0" dirty="0" smtClean="0">
              <a:latin typeface="Times New Roman" pitchFamily="18" charset="0"/>
              <a:cs typeface="Times New Roman" pitchFamily="18" charset="0"/>
            </a:rPr>
            <a:t>(Actions afin de maintenir les changements)</a:t>
          </a:r>
          <a:endParaRPr lang="fr-BE" sz="1600" dirty="0">
            <a:latin typeface="Times New Roman" pitchFamily="18" charset="0"/>
            <a:cs typeface="Times New Roman" pitchFamily="18" charset="0"/>
          </a:endParaRPr>
        </a:p>
      </dgm:t>
    </dgm:pt>
    <dgm:pt modelId="{DA560CCE-23EE-4BA0-83A6-B8A454018ED1}" type="parTrans" cxnId="{366FC4D6-B7DA-4A1E-BC40-4794F61E4FB7}">
      <dgm:prSet/>
      <dgm:spPr/>
      <dgm:t>
        <a:bodyPr/>
        <a:lstStyle/>
        <a:p>
          <a:endParaRPr lang="fr-BE"/>
        </a:p>
      </dgm:t>
    </dgm:pt>
    <dgm:pt modelId="{B32C4FD8-0CD4-42D8-A66D-CE99658C6CC3}" type="sibTrans" cxnId="{366FC4D6-B7DA-4A1E-BC40-4794F61E4FB7}">
      <dgm:prSet/>
      <dgm:spPr/>
      <dgm:t>
        <a:bodyPr/>
        <a:lstStyle/>
        <a:p>
          <a:endParaRPr lang="fr-BE"/>
        </a:p>
      </dgm:t>
    </dgm:pt>
    <dgm:pt modelId="{D120588A-CD4A-4533-98CA-C98495CF9968}">
      <dgm:prSet phldrT="[Texte]" custT="1"/>
      <dgm:spPr>
        <a:solidFill>
          <a:srgbClr val="0000FF"/>
        </a:solidFill>
      </dgm:spPr>
      <dgm:t>
        <a:bodyPr lIns="0" tIns="0" rIns="0" bIns="0"/>
        <a:lstStyle/>
        <a:p>
          <a:endParaRPr lang="fr-BE" sz="1800" b="1" dirty="0" smtClean="0">
            <a:solidFill>
              <a:srgbClr val="FFFF00"/>
            </a:solidFill>
            <a:latin typeface="Times New Roman" pitchFamily="18" charset="0"/>
            <a:cs typeface="Times New Roman" pitchFamily="18" charset="0"/>
          </a:endParaRPr>
        </a:p>
        <a:p>
          <a:r>
            <a:rPr lang="fr-BE" sz="1800" b="1" dirty="0" smtClean="0">
              <a:solidFill>
                <a:srgbClr val="FFFF00"/>
              </a:solidFill>
              <a:latin typeface="Times New Roman" pitchFamily="18" charset="0"/>
              <a:cs typeface="Times New Roman" pitchFamily="18" charset="0"/>
            </a:rPr>
            <a:t>« Rechute »</a:t>
          </a:r>
        </a:p>
        <a:p>
          <a:r>
            <a:rPr lang="fr-BE" sz="1600" b="0" dirty="0" smtClean="0">
              <a:solidFill>
                <a:schemeClr val="bg1"/>
              </a:solidFill>
              <a:latin typeface="Times New Roman" pitchFamily="18" charset="0"/>
              <a:cs typeface="Times New Roman" pitchFamily="18" charset="0"/>
            </a:rPr>
            <a:t>(Réapparition du problème)</a:t>
          </a:r>
          <a:endParaRPr lang="fr-BE" sz="1600" dirty="0" smtClean="0">
            <a:solidFill>
              <a:schemeClr val="bg1"/>
            </a:solidFill>
            <a:latin typeface="Times New Roman" pitchFamily="18" charset="0"/>
            <a:cs typeface="Times New Roman" pitchFamily="18" charset="0"/>
          </a:endParaRPr>
        </a:p>
        <a:p>
          <a:endParaRPr lang="fr-BE" sz="1400" dirty="0">
            <a:latin typeface="Times New Roman" pitchFamily="18" charset="0"/>
            <a:cs typeface="Times New Roman" pitchFamily="18" charset="0"/>
          </a:endParaRPr>
        </a:p>
      </dgm:t>
    </dgm:pt>
    <dgm:pt modelId="{32C33443-8C28-457E-B2A4-EEAC772224D6}" type="parTrans" cxnId="{3D41A7E9-5752-4858-A0D4-B1A53AC20889}">
      <dgm:prSet/>
      <dgm:spPr/>
      <dgm:t>
        <a:bodyPr/>
        <a:lstStyle/>
        <a:p>
          <a:endParaRPr lang="fr-BE"/>
        </a:p>
      </dgm:t>
    </dgm:pt>
    <dgm:pt modelId="{B0D95066-D9F0-4310-9EB5-EB4BE45A39B4}" type="sibTrans" cxnId="{3D41A7E9-5752-4858-A0D4-B1A53AC20889}">
      <dgm:prSet/>
      <dgm:spPr/>
      <dgm:t>
        <a:bodyPr/>
        <a:lstStyle/>
        <a:p>
          <a:endParaRPr lang="fr-BE"/>
        </a:p>
      </dgm:t>
    </dgm:pt>
    <dgm:pt modelId="{AF1422AE-3E1C-432A-8880-0532F2F542EA}">
      <dgm:prSet phldrT="[Texte]" custT="1"/>
      <dgm:spPr>
        <a:solidFill>
          <a:srgbClr val="0000FF"/>
        </a:solidFill>
      </dgm:spPr>
      <dgm:t>
        <a:bodyPr lIns="0" tIns="0" rIns="0" bIns="0"/>
        <a:lstStyle/>
        <a:p>
          <a:pPr>
            <a:lnSpc>
              <a:spcPts val="1400"/>
            </a:lnSpc>
          </a:pPr>
          <a:r>
            <a:rPr lang="fr-BE" sz="1800" b="1" dirty="0" smtClean="0">
              <a:solidFill>
                <a:srgbClr val="FFFF00"/>
              </a:solidFill>
              <a:latin typeface="Times New Roman" pitchFamily="18" charset="0"/>
              <a:cs typeface="Times New Roman" pitchFamily="18" charset="0"/>
            </a:rPr>
            <a:t>Contemplation</a:t>
          </a:r>
        </a:p>
        <a:p>
          <a:pPr>
            <a:lnSpc>
              <a:spcPts val="1400"/>
            </a:lnSpc>
          </a:pPr>
          <a:r>
            <a:rPr lang="fr-BE" sz="1600" b="0" dirty="0" smtClean="0">
              <a:latin typeface="Times New Roman" pitchFamily="18" charset="0"/>
              <a:cs typeface="Times New Roman" pitchFamily="18" charset="0"/>
            </a:rPr>
            <a:t>(Prise de conscience de l’existence d’un problème mais ambivalence par rapport au changement)</a:t>
          </a:r>
          <a:endParaRPr lang="fr-BE" sz="1600" dirty="0">
            <a:latin typeface="Times New Roman" pitchFamily="18" charset="0"/>
            <a:cs typeface="Times New Roman" pitchFamily="18" charset="0"/>
          </a:endParaRPr>
        </a:p>
      </dgm:t>
    </dgm:pt>
    <dgm:pt modelId="{A20C24A2-4213-4887-A71A-25E7ADA91A06}" type="parTrans" cxnId="{4499F80B-1EB5-4CDD-8DAE-CF15513EDB93}">
      <dgm:prSet/>
      <dgm:spPr/>
      <dgm:t>
        <a:bodyPr/>
        <a:lstStyle/>
        <a:p>
          <a:endParaRPr lang="fr-BE"/>
        </a:p>
      </dgm:t>
    </dgm:pt>
    <dgm:pt modelId="{93299EB5-57E2-4F24-9B0C-F28489CA0C83}" type="sibTrans" cxnId="{4499F80B-1EB5-4CDD-8DAE-CF15513EDB93}">
      <dgm:prSet/>
      <dgm:spPr/>
      <dgm:t>
        <a:bodyPr/>
        <a:lstStyle/>
        <a:p>
          <a:endParaRPr lang="fr-BE"/>
        </a:p>
      </dgm:t>
    </dgm:pt>
    <dgm:pt modelId="{00188EDF-2234-43DA-BFC5-7A4448FBF25E}" type="pres">
      <dgm:prSet presAssocID="{D2125D55-5F9C-4259-BD0F-DFD957597A65}" presName="cycle" presStyleCnt="0">
        <dgm:presLayoutVars>
          <dgm:dir/>
          <dgm:resizeHandles val="exact"/>
        </dgm:presLayoutVars>
      </dgm:prSet>
      <dgm:spPr/>
      <dgm:t>
        <a:bodyPr/>
        <a:lstStyle/>
        <a:p>
          <a:endParaRPr lang="fr-BE"/>
        </a:p>
      </dgm:t>
    </dgm:pt>
    <dgm:pt modelId="{38FF100B-3F29-496B-B7F1-36AC945EA41B}" type="pres">
      <dgm:prSet presAssocID="{6F946C48-435A-469E-B37D-9FFBBC2947F6}" presName="node" presStyleLbl="node1" presStyleIdx="0" presStyleCnt="5" custScaleX="157989" custScaleY="94427" custRadScaleRad="77207" custRadScaleInc="-44605">
        <dgm:presLayoutVars>
          <dgm:bulletEnabled val="1"/>
        </dgm:presLayoutVars>
      </dgm:prSet>
      <dgm:spPr/>
      <dgm:t>
        <a:bodyPr/>
        <a:lstStyle/>
        <a:p>
          <a:endParaRPr lang="fr-BE"/>
        </a:p>
      </dgm:t>
    </dgm:pt>
    <dgm:pt modelId="{DE9CD82C-5A65-4D52-A186-5D9563566F29}" type="pres">
      <dgm:prSet presAssocID="{27D320AF-9476-4967-8539-DC373656EA20}" presName="sibTrans" presStyleLbl="sibTrans2D1" presStyleIdx="0" presStyleCnt="5"/>
      <dgm:spPr/>
      <dgm:t>
        <a:bodyPr/>
        <a:lstStyle/>
        <a:p>
          <a:endParaRPr lang="fr-BE"/>
        </a:p>
      </dgm:t>
    </dgm:pt>
    <dgm:pt modelId="{79C76BEE-F7A7-49D2-9917-5D73449A0D6E}" type="pres">
      <dgm:prSet presAssocID="{27D320AF-9476-4967-8539-DC373656EA20}" presName="connectorText" presStyleLbl="sibTrans2D1" presStyleIdx="0" presStyleCnt="5"/>
      <dgm:spPr/>
      <dgm:t>
        <a:bodyPr/>
        <a:lstStyle/>
        <a:p>
          <a:endParaRPr lang="fr-BE"/>
        </a:p>
      </dgm:t>
    </dgm:pt>
    <dgm:pt modelId="{D366E4DA-9942-4D71-92C8-22594BEC1A24}" type="pres">
      <dgm:prSet presAssocID="{D379C701-0052-46F9-8544-1E56C44356DD}" presName="node" presStyleLbl="node1" presStyleIdx="1" presStyleCnt="5" custScaleX="165352" custScaleY="93368" custRadScaleRad="117898" custRadScaleInc="23741">
        <dgm:presLayoutVars>
          <dgm:bulletEnabled val="1"/>
        </dgm:presLayoutVars>
      </dgm:prSet>
      <dgm:spPr/>
      <dgm:t>
        <a:bodyPr/>
        <a:lstStyle/>
        <a:p>
          <a:endParaRPr lang="fr-BE"/>
        </a:p>
      </dgm:t>
    </dgm:pt>
    <dgm:pt modelId="{C57205D1-ED5C-4C05-84EC-3CBF9413C948}" type="pres">
      <dgm:prSet presAssocID="{4ABA1543-F8F2-4ED9-8335-2EE854BD9B3A}" presName="sibTrans" presStyleLbl="sibTrans2D1" presStyleIdx="1" presStyleCnt="5"/>
      <dgm:spPr/>
      <dgm:t>
        <a:bodyPr/>
        <a:lstStyle/>
        <a:p>
          <a:endParaRPr lang="fr-BE"/>
        </a:p>
      </dgm:t>
    </dgm:pt>
    <dgm:pt modelId="{C4993C75-F2D3-43A3-A16F-D9D1BD621DC0}" type="pres">
      <dgm:prSet presAssocID="{4ABA1543-F8F2-4ED9-8335-2EE854BD9B3A}" presName="connectorText" presStyleLbl="sibTrans2D1" presStyleIdx="1" presStyleCnt="5"/>
      <dgm:spPr/>
      <dgm:t>
        <a:bodyPr/>
        <a:lstStyle/>
        <a:p>
          <a:endParaRPr lang="fr-BE"/>
        </a:p>
      </dgm:t>
    </dgm:pt>
    <dgm:pt modelId="{B8BF423B-2DFB-4C74-8C46-45A004EF5B59}" type="pres">
      <dgm:prSet presAssocID="{DC1D6778-B2B5-4864-BA7A-C8FCFA363AF6}" presName="node" presStyleLbl="node1" presStyleIdx="2" presStyleCnt="5" custScaleX="150249" custScaleY="89500" custRadScaleRad="81529" custRadScaleInc="19818">
        <dgm:presLayoutVars>
          <dgm:bulletEnabled val="1"/>
        </dgm:presLayoutVars>
      </dgm:prSet>
      <dgm:spPr/>
      <dgm:t>
        <a:bodyPr/>
        <a:lstStyle/>
        <a:p>
          <a:endParaRPr lang="fr-BE"/>
        </a:p>
      </dgm:t>
    </dgm:pt>
    <dgm:pt modelId="{ED3C2140-F4C0-4891-AA1E-1E55D386BE96}" type="pres">
      <dgm:prSet presAssocID="{B32C4FD8-0CD4-42D8-A66D-CE99658C6CC3}" presName="sibTrans" presStyleLbl="sibTrans2D1" presStyleIdx="2" presStyleCnt="5"/>
      <dgm:spPr/>
      <dgm:t>
        <a:bodyPr/>
        <a:lstStyle/>
        <a:p>
          <a:endParaRPr lang="fr-BE"/>
        </a:p>
      </dgm:t>
    </dgm:pt>
    <dgm:pt modelId="{890AED65-B551-4CC9-84CD-CBD8CDACC224}" type="pres">
      <dgm:prSet presAssocID="{B32C4FD8-0CD4-42D8-A66D-CE99658C6CC3}" presName="connectorText" presStyleLbl="sibTrans2D1" presStyleIdx="2" presStyleCnt="5"/>
      <dgm:spPr/>
      <dgm:t>
        <a:bodyPr/>
        <a:lstStyle/>
        <a:p>
          <a:endParaRPr lang="fr-BE"/>
        </a:p>
      </dgm:t>
    </dgm:pt>
    <dgm:pt modelId="{15F64027-4948-4BE4-96D4-26D090642646}" type="pres">
      <dgm:prSet presAssocID="{D120588A-CD4A-4533-98CA-C98495CF9968}" presName="node" presStyleLbl="node1" presStyleIdx="3" presStyleCnt="5" custScaleX="139739" custScaleY="81503" custRadScaleRad="122931" custRadScaleInc="50513">
        <dgm:presLayoutVars>
          <dgm:bulletEnabled val="1"/>
        </dgm:presLayoutVars>
      </dgm:prSet>
      <dgm:spPr/>
      <dgm:t>
        <a:bodyPr/>
        <a:lstStyle/>
        <a:p>
          <a:endParaRPr lang="fr-BE"/>
        </a:p>
      </dgm:t>
    </dgm:pt>
    <dgm:pt modelId="{E1E8012C-AE4E-4979-9667-56BA483B690C}" type="pres">
      <dgm:prSet presAssocID="{B0D95066-D9F0-4310-9EB5-EB4BE45A39B4}" presName="sibTrans" presStyleLbl="sibTrans2D1" presStyleIdx="3" presStyleCnt="5"/>
      <dgm:spPr/>
      <dgm:t>
        <a:bodyPr/>
        <a:lstStyle/>
        <a:p>
          <a:endParaRPr lang="fr-BE"/>
        </a:p>
      </dgm:t>
    </dgm:pt>
    <dgm:pt modelId="{2529A69E-E8B2-4D4B-9625-A22BB11262E7}" type="pres">
      <dgm:prSet presAssocID="{B0D95066-D9F0-4310-9EB5-EB4BE45A39B4}" presName="connectorText" presStyleLbl="sibTrans2D1" presStyleIdx="3" presStyleCnt="5"/>
      <dgm:spPr/>
      <dgm:t>
        <a:bodyPr/>
        <a:lstStyle/>
        <a:p>
          <a:endParaRPr lang="fr-BE"/>
        </a:p>
      </dgm:t>
    </dgm:pt>
    <dgm:pt modelId="{0DE5082A-5AA6-4680-9AE8-AFF13999F4B6}" type="pres">
      <dgm:prSet presAssocID="{AF1422AE-3E1C-432A-8880-0532F2F542EA}" presName="node" presStyleLbl="node1" presStyleIdx="4" presStyleCnt="5" custScaleX="190791" custScaleY="97425" custRadScaleRad="165917" custRadScaleInc="-34907">
        <dgm:presLayoutVars>
          <dgm:bulletEnabled val="1"/>
        </dgm:presLayoutVars>
      </dgm:prSet>
      <dgm:spPr/>
      <dgm:t>
        <a:bodyPr/>
        <a:lstStyle/>
        <a:p>
          <a:endParaRPr lang="fr-BE"/>
        </a:p>
      </dgm:t>
    </dgm:pt>
    <dgm:pt modelId="{8DE42D16-EEB1-4CAC-9622-98FD9A32BE6A}" type="pres">
      <dgm:prSet presAssocID="{93299EB5-57E2-4F24-9B0C-F28489CA0C83}" presName="sibTrans" presStyleLbl="sibTrans2D1" presStyleIdx="4" presStyleCnt="5"/>
      <dgm:spPr/>
      <dgm:t>
        <a:bodyPr/>
        <a:lstStyle/>
        <a:p>
          <a:endParaRPr lang="fr-BE"/>
        </a:p>
      </dgm:t>
    </dgm:pt>
    <dgm:pt modelId="{742BEDAE-8D5D-466E-9943-FD65D7024575}" type="pres">
      <dgm:prSet presAssocID="{93299EB5-57E2-4F24-9B0C-F28489CA0C83}" presName="connectorText" presStyleLbl="sibTrans2D1" presStyleIdx="4" presStyleCnt="5"/>
      <dgm:spPr/>
      <dgm:t>
        <a:bodyPr/>
        <a:lstStyle/>
        <a:p>
          <a:endParaRPr lang="fr-BE"/>
        </a:p>
      </dgm:t>
    </dgm:pt>
  </dgm:ptLst>
  <dgm:cxnLst>
    <dgm:cxn modelId="{5D54D7DD-EB47-413E-B2D1-E296C320E648}" type="presOf" srcId="{93299EB5-57E2-4F24-9B0C-F28489CA0C83}" destId="{742BEDAE-8D5D-466E-9943-FD65D7024575}" srcOrd="1" destOrd="0" presId="urn:microsoft.com/office/officeart/2005/8/layout/cycle2"/>
    <dgm:cxn modelId="{D47757A0-FF3D-4730-A29F-7C5443D955F8}" srcId="{D2125D55-5F9C-4259-BD0F-DFD957597A65}" destId="{6F946C48-435A-469E-B37D-9FFBBC2947F6}" srcOrd="0" destOrd="0" parTransId="{D0E20B5C-52B9-4196-9281-020B02AF6CB4}" sibTransId="{27D320AF-9476-4967-8539-DC373656EA20}"/>
    <dgm:cxn modelId="{8C2AEC15-2507-49AA-942A-97F6E421F67B}" type="presOf" srcId="{B32C4FD8-0CD4-42D8-A66D-CE99658C6CC3}" destId="{890AED65-B551-4CC9-84CD-CBD8CDACC224}" srcOrd="1" destOrd="0" presId="urn:microsoft.com/office/officeart/2005/8/layout/cycle2"/>
    <dgm:cxn modelId="{D9D622B1-DE46-4382-9638-430A27F1DC00}" type="presOf" srcId="{27D320AF-9476-4967-8539-DC373656EA20}" destId="{DE9CD82C-5A65-4D52-A186-5D9563566F29}" srcOrd="0" destOrd="0" presId="urn:microsoft.com/office/officeart/2005/8/layout/cycle2"/>
    <dgm:cxn modelId="{1E7E10B4-1BB3-4D02-ADA7-D8DF6EDE2955}" type="presOf" srcId="{DC1D6778-B2B5-4864-BA7A-C8FCFA363AF6}" destId="{B8BF423B-2DFB-4C74-8C46-45A004EF5B59}" srcOrd="0" destOrd="0" presId="urn:microsoft.com/office/officeart/2005/8/layout/cycle2"/>
    <dgm:cxn modelId="{493F914C-C7BF-4152-AE35-1BB5EB5592A8}" type="presOf" srcId="{B0D95066-D9F0-4310-9EB5-EB4BE45A39B4}" destId="{E1E8012C-AE4E-4979-9667-56BA483B690C}" srcOrd="0" destOrd="0" presId="urn:microsoft.com/office/officeart/2005/8/layout/cycle2"/>
    <dgm:cxn modelId="{F7B2214C-ED89-4953-8E9C-02B22D94E7B0}" type="presOf" srcId="{B32C4FD8-0CD4-42D8-A66D-CE99658C6CC3}" destId="{ED3C2140-F4C0-4891-AA1E-1E55D386BE96}" srcOrd="0" destOrd="0" presId="urn:microsoft.com/office/officeart/2005/8/layout/cycle2"/>
    <dgm:cxn modelId="{4499F80B-1EB5-4CDD-8DAE-CF15513EDB93}" srcId="{D2125D55-5F9C-4259-BD0F-DFD957597A65}" destId="{AF1422AE-3E1C-432A-8880-0532F2F542EA}" srcOrd="4" destOrd="0" parTransId="{A20C24A2-4213-4887-A71A-25E7ADA91A06}" sibTransId="{93299EB5-57E2-4F24-9B0C-F28489CA0C83}"/>
    <dgm:cxn modelId="{E889B0F1-50B6-46D4-AB99-8115EF9BFF27}" type="presOf" srcId="{AF1422AE-3E1C-432A-8880-0532F2F542EA}" destId="{0DE5082A-5AA6-4680-9AE8-AFF13999F4B6}" srcOrd="0" destOrd="0" presId="urn:microsoft.com/office/officeart/2005/8/layout/cycle2"/>
    <dgm:cxn modelId="{A66D9CC8-A393-4818-B3A2-B67ADC7B14EF}" type="presOf" srcId="{27D320AF-9476-4967-8539-DC373656EA20}" destId="{79C76BEE-F7A7-49D2-9917-5D73449A0D6E}" srcOrd="1" destOrd="0" presId="urn:microsoft.com/office/officeart/2005/8/layout/cycle2"/>
    <dgm:cxn modelId="{6C350B15-8C37-404B-A06E-CD7A4B287E81}" type="presOf" srcId="{D379C701-0052-46F9-8544-1E56C44356DD}" destId="{D366E4DA-9942-4D71-92C8-22594BEC1A24}" srcOrd="0" destOrd="0" presId="urn:microsoft.com/office/officeart/2005/8/layout/cycle2"/>
    <dgm:cxn modelId="{F12775F5-414B-4885-A18F-E237430974A7}" type="presOf" srcId="{D2125D55-5F9C-4259-BD0F-DFD957597A65}" destId="{00188EDF-2234-43DA-BFC5-7A4448FBF25E}" srcOrd="0" destOrd="0" presId="urn:microsoft.com/office/officeart/2005/8/layout/cycle2"/>
    <dgm:cxn modelId="{EB3DAEC3-8450-43F3-B574-0A858C3A6FC8}" type="presOf" srcId="{D120588A-CD4A-4533-98CA-C98495CF9968}" destId="{15F64027-4948-4BE4-96D4-26D090642646}" srcOrd="0" destOrd="0" presId="urn:microsoft.com/office/officeart/2005/8/layout/cycle2"/>
    <dgm:cxn modelId="{88B3E95B-50D3-403A-8880-DE14A82BDD2F}" type="presOf" srcId="{B0D95066-D9F0-4310-9EB5-EB4BE45A39B4}" destId="{2529A69E-E8B2-4D4B-9625-A22BB11262E7}" srcOrd="1" destOrd="0" presId="urn:microsoft.com/office/officeart/2005/8/layout/cycle2"/>
    <dgm:cxn modelId="{7F8CA1B5-86E5-4F94-9BF4-328B777FF134}" type="presOf" srcId="{4ABA1543-F8F2-4ED9-8335-2EE854BD9B3A}" destId="{C57205D1-ED5C-4C05-84EC-3CBF9413C948}" srcOrd="0" destOrd="0" presId="urn:microsoft.com/office/officeart/2005/8/layout/cycle2"/>
    <dgm:cxn modelId="{31D152EF-7A20-4597-922F-D3C896767FFE}" type="presOf" srcId="{4ABA1543-F8F2-4ED9-8335-2EE854BD9B3A}" destId="{C4993C75-F2D3-43A3-A16F-D9D1BD621DC0}" srcOrd="1" destOrd="0" presId="urn:microsoft.com/office/officeart/2005/8/layout/cycle2"/>
    <dgm:cxn modelId="{D2896BBB-4FDB-4EC1-8A8C-888A6CB0F6FE}" type="presOf" srcId="{6F946C48-435A-469E-B37D-9FFBBC2947F6}" destId="{38FF100B-3F29-496B-B7F1-36AC945EA41B}" srcOrd="0" destOrd="0" presId="urn:microsoft.com/office/officeart/2005/8/layout/cycle2"/>
    <dgm:cxn modelId="{3D41A7E9-5752-4858-A0D4-B1A53AC20889}" srcId="{D2125D55-5F9C-4259-BD0F-DFD957597A65}" destId="{D120588A-CD4A-4533-98CA-C98495CF9968}" srcOrd="3" destOrd="0" parTransId="{32C33443-8C28-457E-B2A4-EEAC772224D6}" sibTransId="{B0D95066-D9F0-4310-9EB5-EB4BE45A39B4}"/>
    <dgm:cxn modelId="{642BA8CA-9B3B-4ABC-9C00-77C1AB7922A3}" srcId="{D2125D55-5F9C-4259-BD0F-DFD957597A65}" destId="{D379C701-0052-46F9-8544-1E56C44356DD}" srcOrd="1" destOrd="0" parTransId="{C4C9E520-0E59-4523-AE06-59C6CD593BB6}" sibTransId="{4ABA1543-F8F2-4ED9-8335-2EE854BD9B3A}"/>
    <dgm:cxn modelId="{03B5546F-BF7D-4261-8BA1-EEABA2CAF1FB}" type="presOf" srcId="{93299EB5-57E2-4F24-9B0C-F28489CA0C83}" destId="{8DE42D16-EEB1-4CAC-9622-98FD9A32BE6A}" srcOrd="0" destOrd="0" presId="urn:microsoft.com/office/officeart/2005/8/layout/cycle2"/>
    <dgm:cxn modelId="{366FC4D6-B7DA-4A1E-BC40-4794F61E4FB7}" srcId="{D2125D55-5F9C-4259-BD0F-DFD957597A65}" destId="{DC1D6778-B2B5-4864-BA7A-C8FCFA363AF6}" srcOrd="2" destOrd="0" parTransId="{DA560CCE-23EE-4BA0-83A6-B8A454018ED1}" sibTransId="{B32C4FD8-0CD4-42D8-A66D-CE99658C6CC3}"/>
    <dgm:cxn modelId="{33078347-3474-410D-84AD-CF0A1CFAD6D3}" type="presParOf" srcId="{00188EDF-2234-43DA-BFC5-7A4448FBF25E}" destId="{38FF100B-3F29-496B-B7F1-36AC945EA41B}" srcOrd="0" destOrd="0" presId="urn:microsoft.com/office/officeart/2005/8/layout/cycle2"/>
    <dgm:cxn modelId="{A2D9013C-B8B0-4413-BA06-AA70F8007AE8}" type="presParOf" srcId="{00188EDF-2234-43DA-BFC5-7A4448FBF25E}" destId="{DE9CD82C-5A65-4D52-A186-5D9563566F29}" srcOrd="1" destOrd="0" presId="urn:microsoft.com/office/officeart/2005/8/layout/cycle2"/>
    <dgm:cxn modelId="{03A40E20-3F6B-48CB-9FAB-E89ADB6BA6C9}" type="presParOf" srcId="{DE9CD82C-5A65-4D52-A186-5D9563566F29}" destId="{79C76BEE-F7A7-49D2-9917-5D73449A0D6E}" srcOrd="0" destOrd="0" presId="urn:microsoft.com/office/officeart/2005/8/layout/cycle2"/>
    <dgm:cxn modelId="{61E5BC8E-6B23-426F-AE79-7BC88DE4A679}" type="presParOf" srcId="{00188EDF-2234-43DA-BFC5-7A4448FBF25E}" destId="{D366E4DA-9942-4D71-92C8-22594BEC1A24}" srcOrd="2" destOrd="0" presId="urn:microsoft.com/office/officeart/2005/8/layout/cycle2"/>
    <dgm:cxn modelId="{2EF79F72-C708-469C-9574-CCD4F7B0D70D}" type="presParOf" srcId="{00188EDF-2234-43DA-BFC5-7A4448FBF25E}" destId="{C57205D1-ED5C-4C05-84EC-3CBF9413C948}" srcOrd="3" destOrd="0" presId="urn:microsoft.com/office/officeart/2005/8/layout/cycle2"/>
    <dgm:cxn modelId="{F9E72AC6-811B-4008-A470-3336D60F59F4}" type="presParOf" srcId="{C57205D1-ED5C-4C05-84EC-3CBF9413C948}" destId="{C4993C75-F2D3-43A3-A16F-D9D1BD621DC0}" srcOrd="0" destOrd="0" presId="urn:microsoft.com/office/officeart/2005/8/layout/cycle2"/>
    <dgm:cxn modelId="{AE9ED6D2-469B-4D01-BF2E-9122F6A44E6C}" type="presParOf" srcId="{00188EDF-2234-43DA-BFC5-7A4448FBF25E}" destId="{B8BF423B-2DFB-4C74-8C46-45A004EF5B59}" srcOrd="4" destOrd="0" presId="urn:microsoft.com/office/officeart/2005/8/layout/cycle2"/>
    <dgm:cxn modelId="{842EC36D-384B-45EA-8665-6512AB7CCA26}" type="presParOf" srcId="{00188EDF-2234-43DA-BFC5-7A4448FBF25E}" destId="{ED3C2140-F4C0-4891-AA1E-1E55D386BE96}" srcOrd="5" destOrd="0" presId="urn:microsoft.com/office/officeart/2005/8/layout/cycle2"/>
    <dgm:cxn modelId="{923C13F4-7948-4AB1-B2E5-10D7A0412AF5}" type="presParOf" srcId="{ED3C2140-F4C0-4891-AA1E-1E55D386BE96}" destId="{890AED65-B551-4CC9-84CD-CBD8CDACC224}" srcOrd="0" destOrd="0" presId="urn:microsoft.com/office/officeart/2005/8/layout/cycle2"/>
    <dgm:cxn modelId="{7F089349-6A91-457C-80A7-2A66AEA3F67E}" type="presParOf" srcId="{00188EDF-2234-43DA-BFC5-7A4448FBF25E}" destId="{15F64027-4948-4BE4-96D4-26D090642646}" srcOrd="6" destOrd="0" presId="urn:microsoft.com/office/officeart/2005/8/layout/cycle2"/>
    <dgm:cxn modelId="{886A52E8-6107-48C2-BA08-FE4E84A9C996}" type="presParOf" srcId="{00188EDF-2234-43DA-BFC5-7A4448FBF25E}" destId="{E1E8012C-AE4E-4979-9667-56BA483B690C}" srcOrd="7" destOrd="0" presId="urn:microsoft.com/office/officeart/2005/8/layout/cycle2"/>
    <dgm:cxn modelId="{02592399-D7BC-44FE-A60F-6528058EAA27}" type="presParOf" srcId="{E1E8012C-AE4E-4979-9667-56BA483B690C}" destId="{2529A69E-E8B2-4D4B-9625-A22BB11262E7}" srcOrd="0" destOrd="0" presId="urn:microsoft.com/office/officeart/2005/8/layout/cycle2"/>
    <dgm:cxn modelId="{433FB2E8-FA89-4730-B30E-92A45CB1CA2F}" type="presParOf" srcId="{00188EDF-2234-43DA-BFC5-7A4448FBF25E}" destId="{0DE5082A-5AA6-4680-9AE8-AFF13999F4B6}" srcOrd="8" destOrd="0" presId="urn:microsoft.com/office/officeart/2005/8/layout/cycle2"/>
    <dgm:cxn modelId="{4BCB07C9-17DE-44F2-8AFD-CA0A0D6A4189}" type="presParOf" srcId="{00188EDF-2234-43DA-BFC5-7A4448FBF25E}" destId="{8DE42D16-EEB1-4CAC-9622-98FD9A32BE6A}" srcOrd="9" destOrd="0" presId="urn:microsoft.com/office/officeart/2005/8/layout/cycle2"/>
    <dgm:cxn modelId="{A0400579-36A5-4725-A979-FB488D011E5E}" type="presParOf" srcId="{8DE42D16-EEB1-4CAC-9622-98FD9A32BE6A}" destId="{742BEDAE-8D5D-466E-9943-FD65D7024575}" srcOrd="0" destOrd="0" presId="urn:microsoft.com/office/officeart/2005/8/layout/cycle2"/>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FF100B-3F29-496B-B7F1-36AC945EA41B}">
      <dsp:nvSpPr>
        <dsp:cNvPr id="0" name=""/>
        <dsp:cNvSpPr/>
      </dsp:nvSpPr>
      <dsp:spPr>
        <a:xfrm>
          <a:off x="3041895" y="588654"/>
          <a:ext cx="2419508" cy="1446094"/>
        </a:xfrm>
        <a:prstGeom prst="ellipse">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r-BE" sz="1800" b="1" kern="1200" dirty="0" smtClean="0">
              <a:solidFill>
                <a:srgbClr val="FFFF00"/>
              </a:solidFill>
              <a:latin typeface="Times New Roman" pitchFamily="18" charset="0"/>
              <a:cs typeface="Times New Roman" pitchFamily="18" charset="0"/>
            </a:rPr>
            <a:t>Préparation</a:t>
          </a:r>
        </a:p>
        <a:p>
          <a:pPr lvl="0" algn="ctr" defTabSz="800100">
            <a:lnSpc>
              <a:spcPct val="90000"/>
            </a:lnSpc>
            <a:spcBef>
              <a:spcPct val="0"/>
            </a:spcBef>
            <a:spcAft>
              <a:spcPct val="35000"/>
            </a:spcAft>
          </a:pPr>
          <a:r>
            <a:rPr lang="fr-BE" sz="1600" b="0" kern="1200" dirty="0" smtClean="0">
              <a:solidFill>
                <a:srgbClr val="FFFF00"/>
              </a:solidFill>
              <a:latin typeface="Times New Roman" pitchFamily="18" charset="0"/>
              <a:cs typeface="Times New Roman" pitchFamily="18" charset="0"/>
            </a:rPr>
            <a:t>(</a:t>
          </a:r>
          <a:r>
            <a:rPr lang="fr-BE" sz="1600" b="0" kern="1200" dirty="0" smtClean="0">
              <a:latin typeface="Times New Roman" pitchFamily="18" charset="0"/>
              <a:cs typeface="Times New Roman" pitchFamily="18" charset="0"/>
            </a:rPr>
            <a:t>Prise de décision de changement  et établissement de plans d’action)</a:t>
          </a:r>
          <a:r>
            <a:rPr lang="fr-BE" sz="1600" kern="1200" dirty="0" smtClean="0">
              <a:latin typeface="Times New Roman" pitchFamily="18" charset="0"/>
              <a:cs typeface="Times New Roman" pitchFamily="18" charset="0"/>
            </a:rPr>
            <a:t> </a:t>
          </a:r>
          <a:endParaRPr lang="fr-BE" sz="1600" kern="1200" dirty="0">
            <a:latin typeface="Times New Roman" pitchFamily="18" charset="0"/>
            <a:cs typeface="Times New Roman" pitchFamily="18" charset="0"/>
          </a:endParaRPr>
        </a:p>
      </dsp:txBody>
      <dsp:txXfrm>
        <a:off x="3041895" y="588654"/>
        <a:ext cx="2419508" cy="1446094"/>
      </dsp:txXfrm>
    </dsp:sp>
    <dsp:sp modelId="{DE9CD82C-5A65-4D52-A186-5D9563566F29}">
      <dsp:nvSpPr>
        <dsp:cNvPr id="0" name=""/>
        <dsp:cNvSpPr/>
      </dsp:nvSpPr>
      <dsp:spPr>
        <a:xfrm rot="1303121">
          <a:off x="5388433" y="1580089"/>
          <a:ext cx="371593" cy="516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BE" sz="2300" kern="1200"/>
        </a:p>
      </dsp:txBody>
      <dsp:txXfrm rot="1303121">
        <a:off x="5388433" y="1580089"/>
        <a:ext cx="371593" cy="516861"/>
      </dsp:txXfrm>
    </dsp:sp>
    <dsp:sp modelId="{D366E4DA-9942-4D71-92C8-22594BEC1A24}">
      <dsp:nvSpPr>
        <dsp:cNvPr id="0" name=""/>
        <dsp:cNvSpPr/>
      </dsp:nvSpPr>
      <dsp:spPr>
        <a:xfrm>
          <a:off x="5678155" y="1669312"/>
          <a:ext cx="2532268" cy="1429876"/>
        </a:xfrm>
        <a:prstGeom prst="ellipse">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r-BE" sz="1800" b="1" kern="1200" dirty="0" smtClean="0">
              <a:solidFill>
                <a:srgbClr val="FFFF00"/>
              </a:solidFill>
              <a:latin typeface="Times New Roman" pitchFamily="18" charset="0"/>
              <a:cs typeface="Times New Roman" pitchFamily="18" charset="0"/>
            </a:rPr>
            <a:t>Action</a:t>
          </a:r>
        </a:p>
        <a:p>
          <a:pPr lvl="0" algn="ctr" defTabSz="800100">
            <a:lnSpc>
              <a:spcPct val="90000"/>
            </a:lnSpc>
            <a:spcBef>
              <a:spcPct val="0"/>
            </a:spcBef>
            <a:spcAft>
              <a:spcPct val="35000"/>
            </a:spcAft>
          </a:pPr>
          <a:r>
            <a:rPr lang="fr-BE" sz="1600" b="0" kern="1200" dirty="0" smtClean="0">
              <a:latin typeface="Times New Roman" pitchFamily="18" charset="0"/>
              <a:cs typeface="Times New Roman" pitchFamily="18" charset="0"/>
            </a:rPr>
            <a:t>(La personne entreprend des actions pour induire un changement) </a:t>
          </a:r>
          <a:endParaRPr lang="fr-BE" sz="1600" kern="1200" dirty="0">
            <a:latin typeface="Times New Roman" pitchFamily="18" charset="0"/>
            <a:cs typeface="Times New Roman" pitchFamily="18" charset="0"/>
          </a:endParaRPr>
        </a:p>
      </dsp:txBody>
      <dsp:txXfrm>
        <a:off x="5678155" y="1669312"/>
        <a:ext cx="2532268" cy="1429876"/>
      </dsp:txXfrm>
    </dsp:sp>
    <dsp:sp modelId="{C57205D1-ED5C-4C05-84EC-3CBF9413C948}">
      <dsp:nvSpPr>
        <dsp:cNvPr id="0" name=""/>
        <dsp:cNvSpPr/>
      </dsp:nvSpPr>
      <dsp:spPr>
        <a:xfrm rot="7817239">
          <a:off x="6004119" y="3022310"/>
          <a:ext cx="360463" cy="516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BE" sz="2300" kern="1200"/>
        </a:p>
      </dsp:txBody>
      <dsp:txXfrm rot="7817239">
        <a:off x="6004119" y="3022310"/>
        <a:ext cx="360463" cy="516861"/>
      </dsp:txXfrm>
    </dsp:sp>
    <dsp:sp modelId="{B8BF423B-2DFB-4C74-8C46-45A004EF5B59}">
      <dsp:nvSpPr>
        <dsp:cNvPr id="0" name=""/>
        <dsp:cNvSpPr/>
      </dsp:nvSpPr>
      <dsp:spPr>
        <a:xfrm>
          <a:off x="4288804" y="3474359"/>
          <a:ext cx="2300975" cy="1370640"/>
        </a:xfrm>
        <a:prstGeom prst="ellipse">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r-BE" sz="1800" b="1" kern="1200" dirty="0" smtClean="0">
              <a:solidFill>
                <a:srgbClr val="FFFF00"/>
              </a:solidFill>
              <a:latin typeface="Times New Roman" pitchFamily="18" charset="0"/>
              <a:cs typeface="Times New Roman" pitchFamily="18" charset="0"/>
            </a:rPr>
            <a:t>Maintien</a:t>
          </a:r>
        </a:p>
        <a:p>
          <a:pPr lvl="0" algn="ctr" defTabSz="800100">
            <a:lnSpc>
              <a:spcPct val="90000"/>
            </a:lnSpc>
            <a:spcBef>
              <a:spcPct val="0"/>
            </a:spcBef>
            <a:spcAft>
              <a:spcPct val="35000"/>
            </a:spcAft>
          </a:pPr>
          <a:r>
            <a:rPr lang="fr-BE" sz="1600" b="0" kern="1200" dirty="0" smtClean="0">
              <a:latin typeface="Times New Roman" pitchFamily="18" charset="0"/>
              <a:cs typeface="Times New Roman" pitchFamily="18" charset="0"/>
            </a:rPr>
            <a:t>(Actions afin de maintenir les changements)</a:t>
          </a:r>
          <a:endParaRPr lang="fr-BE" sz="1600" kern="1200" dirty="0">
            <a:latin typeface="Times New Roman" pitchFamily="18" charset="0"/>
            <a:cs typeface="Times New Roman" pitchFamily="18" charset="0"/>
          </a:endParaRPr>
        </a:p>
      </dsp:txBody>
      <dsp:txXfrm>
        <a:off x="4288804" y="3474359"/>
        <a:ext cx="2300975" cy="1370640"/>
      </dsp:txXfrm>
    </dsp:sp>
    <dsp:sp modelId="{ED3C2140-F4C0-4891-AA1E-1E55D386BE96}">
      <dsp:nvSpPr>
        <dsp:cNvPr id="0" name=""/>
        <dsp:cNvSpPr/>
      </dsp:nvSpPr>
      <dsp:spPr>
        <a:xfrm rot="10786732">
          <a:off x="3914273" y="3906623"/>
          <a:ext cx="264686" cy="516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BE" sz="2300" kern="1200"/>
        </a:p>
      </dsp:txBody>
      <dsp:txXfrm rot="10786732">
        <a:off x="3914273" y="3906623"/>
        <a:ext cx="264686" cy="516861"/>
      </dsp:txXfrm>
    </dsp:sp>
    <dsp:sp modelId="{15F64027-4948-4BE4-96D4-26D090642646}">
      <dsp:nvSpPr>
        <dsp:cNvPr id="0" name=""/>
        <dsp:cNvSpPr/>
      </dsp:nvSpPr>
      <dsp:spPr>
        <a:xfrm>
          <a:off x="1649426" y="3546091"/>
          <a:ext cx="2140020" cy="1248170"/>
        </a:xfrm>
        <a:prstGeom prst="ellipse">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BE" sz="1800" b="1" kern="1200" dirty="0" smtClean="0">
            <a:solidFill>
              <a:srgbClr val="FFFF00"/>
            </a:solidFill>
            <a:latin typeface="Times New Roman" pitchFamily="18" charset="0"/>
            <a:cs typeface="Times New Roman" pitchFamily="18" charset="0"/>
          </a:endParaRPr>
        </a:p>
        <a:p>
          <a:pPr lvl="0" algn="ctr" defTabSz="800100">
            <a:lnSpc>
              <a:spcPct val="90000"/>
            </a:lnSpc>
            <a:spcBef>
              <a:spcPct val="0"/>
            </a:spcBef>
            <a:spcAft>
              <a:spcPct val="35000"/>
            </a:spcAft>
          </a:pPr>
          <a:r>
            <a:rPr lang="fr-BE" sz="1800" b="1" kern="1200" dirty="0" smtClean="0">
              <a:solidFill>
                <a:srgbClr val="FFFF00"/>
              </a:solidFill>
              <a:latin typeface="Times New Roman" pitchFamily="18" charset="0"/>
              <a:cs typeface="Times New Roman" pitchFamily="18" charset="0"/>
            </a:rPr>
            <a:t>« Rechute »</a:t>
          </a:r>
        </a:p>
        <a:p>
          <a:pPr lvl="0" algn="ctr" defTabSz="800100">
            <a:lnSpc>
              <a:spcPct val="90000"/>
            </a:lnSpc>
            <a:spcBef>
              <a:spcPct val="0"/>
            </a:spcBef>
            <a:spcAft>
              <a:spcPct val="35000"/>
            </a:spcAft>
          </a:pPr>
          <a:r>
            <a:rPr lang="fr-BE" sz="1600" b="0" kern="1200" dirty="0" smtClean="0">
              <a:solidFill>
                <a:schemeClr val="bg1"/>
              </a:solidFill>
              <a:latin typeface="Times New Roman" pitchFamily="18" charset="0"/>
              <a:cs typeface="Times New Roman" pitchFamily="18" charset="0"/>
            </a:rPr>
            <a:t>(Réapparition du problème)</a:t>
          </a:r>
          <a:endParaRPr lang="fr-BE" sz="1600" kern="1200" dirty="0" smtClean="0">
            <a:solidFill>
              <a:schemeClr val="bg1"/>
            </a:solidFill>
            <a:latin typeface="Times New Roman" pitchFamily="18" charset="0"/>
            <a:cs typeface="Times New Roman" pitchFamily="18" charset="0"/>
          </a:endParaRPr>
        </a:p>
        <a:p>
          <a:pPr lvl="0" algn="ctr" defTabSz="800100">
            <a:lnSpc>
              <a:spcPct val="90000"/>
            </a:lnSpc>
            <a:spcBef>
              <a:spcPct val="0"/>
            </a:spcBef>
            <a:spcAft>
              <a:spcPct val="35000"/>
            </a:spcAft>
          </a:pPr>
          <a:endParaRPr lang="fr-BE" sz="1400" kern="1200" dirty="0">
            <a:latin typeface="Times New Roman" pitchFamily="18" charset="0"/>
            <a:cs typeface="Times New Roman" pitchFamily="18" charset="0"/>
          </a:endParaRPr>
        </a:p>
      </dsp:txBody>
      <dsp:txXfrm>
        <a:off x="1649426" y="3546091"/>
        <a:ext cx="2140020" cy="1248170"/>
      </dsp:txXfrm>
    </dsp:sp>
    <dsp:sp modelId="{E1E8012C-AE4E-4979-9667-56BA483B690C}">
      <dsp:nvSpPr>
        <dsp:cNvPr id="0" name=""/>
        <dsp:cNvSpPr/>
      </dsp:nvSpPr>
      <dsp:spPr>
        <a:xfrm rot="14023159">
          <a:off x="1995497" y="3123560"/>
          <a:ext cx="290735" cy="516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BE" sz="2300" kern="1200"/>
        </a:p>
      </dsp:txBody>
      <dsp:txXfrm rot="14023159">
        <a:off x="1995497" y="3123560"/>
        <a:ext cx="290735" cy="516861"/>
      </dsp:txXfrm>
    </dsp:sp>
    <dsp:sp modelId="{0DE5082A-5AA6-4680-9AE8-AFF13999F4B6}">
      <dsp:nvSpPr>
        <dsp:cNvPr id="0" name=""/>
        <dsp:cNvSpPr/>
      </dsp:nvSpPr>
      <dsp:spPr>
        <a:xfrm>
          <a:off x="0" y="1709707"/>
          <a:ext cx="2921852" cy="1492006"/>
        </a:xfrm>
        <a:prstGeom prst="ellipse">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ts val="1400"/>
            </a:lnSpc>
            <a:spcBef>
              <a:spcPct val="0"/>
            </a:spcBef>
            <a:spcAft>
              <a:spcPct val="35000"/>
            </a:spcAft>
          </a:pPr>
          <a:r>
            <a:rPr lang="fr-BE" sz="1800" b="1" kern="1200" dirty="0" smtClean="0">
              <a:solidFill>
                <a:srgbClr val="FFFF00"/>
              </a:solidFill>
              <a:latin typeface="Times New Roman" pitchFamily="18" charset="0"/>
              <a:cs typeface="Times New Roman" pitchFamily="18" charset="0"/>
            </a:rPr>
            <a:t>Contemplation</a:t>
          </a:r>
        </a:p>
        <a:p>
          <a:pPr lvl="0" algn="ctr" defTabSz="800100">
            <a:lnSpc>
              <a:spcPts val="1400"/>
            </a:lnSpc>
            <a:spcBef>
              <a:spcPct val="0"/>
            </a:spcBef>
            <a:spcAft>
              <a:spcPct val="35000"/>
            </a:spcAft>
          </a:pPr>
          <a:r>
            <a:rPr lang="fr-BE" sz="1600" b="0" kern="1200" dirty="0" smtClean="0">
              <a:latin typeface="Times New Roman" pitchFamily="18" charset="0"/>
              <a:cs typeface="Times New Roman" pitchFamily="18" charset="0"/>
            </a:rPr>
            <a:t>(Prise de conscience de l’existence d’un problème mais ambivalence par rapport au changement)</a:t>
          </a:r>
          <a:endParaRPr lang="fr-BE" sz="1600" kern="1200" dirty="0">
            <a:latin typeface="Times New Roman" pitchFamily="18" charset="0"/>
            <a:cs typeface="Times New Roman" pitchFamily="18" charset="0"/>
          </a:endParaRPr>
        </a:p>
      </dsp:txBody>
      <dsp:txXfrm>
        <a:off x="0" y="1709707"/>
        <a:ext cx="2921852" cy="1492006"/>
      </dsp:txXfrm>
    </dsp:sp>
    <dsp:sp modelId="{8DE42D16-EEB1-4CAC-9622-98FD9A32BE6A}">
      <dsp:nvSpPr>
        <dsp:cNvPr id="0" name=""/>
        <dsp:cNvSpPr/>
      </dsp:nvSpPr>
      <dsp:spPr>
        <a:xfrm rot="20262580">
          <a:off x="2730018" y="1600273"/>
          <a:ext cx="374519" cy="516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BE" sz="2300" kern="1200"/>
        </a:p>
      </dsp:txBody>
      <dsp:txXfrm rot="20262580">
        <a:off x="2730018" y="1600273"/>
        <a:ext cx="374519" cy="51686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843079" y="265365"/>
            <a:ext cx="3131825" cy="459537"/>
          </a:xfrm>
          <a:prstGeom prst="rect">
            <a:avLst/>
          </a:prstGeom>
          <a:noFill/>
          <a:ln w="12700">
            <a:noFill/>
            <a:miter lim="800000"/>
            <a:headEnd/>
            <a:tailEnd/>
          </a:ln>
          <a:effectLst/>
        </p:spPr>
        <p:txBody>
          <a:bodyPr wrap="none" lIns="90705" tIns="44557" rIns="90705" bIns="44557">
            <a:spAutoFit/>
          </a:bodyPr>
          <a:lstStyle/>
          <a:p>
            <a:pPr algn="ctr" eaLnBrk="0" hangingPunct="0">
              <a:defRPr/>
            </a:pPr>
            <a:r>
              <a:rPr lang="fr-FR" sz="1200" dirty="0">
                <a:cs typeface="+mn-cs"/>
              </a:rPr>
              <a:t>Thérapie cognitive  (Beck) </a:t>
            </a:r>
          </a:p>
          <a:p>
            <a:pPr algn="ctr" eaLnBrk="0" hangingPunct="0">
              <a:defRPr/>
            </a:pPr>
            <a:r>
              <a:rPr lang="fr-FR" sz="1200" dirty="0">
                <a:cs typeface="+mn-cs"/>
              </a:rPr>
              <a:t>Jean-Marc Timmermans – </a:t>
            </a:r>
            <a:r>
              <a:rPr lang="fr-BE" sz="1200" dirty="0" smtClean="0">
                <a:cs typeface="+mn-cs"/>
              </a:rPr>
              <a:t>18 </a:t>
            </a:r>
            <a:r>
              <a:rPr lang="fr-BE" sz="1200" dirty="0">
                <a:cs typeface="+mn-cs"/>
              </a:rPr>
              <a:t>octobre </a:t>
            </a:r>
            <a:r>
              <a:rPr lang="fr-BE" sz="1200" dirty="0" smtClean="0">
                <a:cs typeface="+mn-cs"/>
              </a:rPr>
              <a:t>2014</a:t>
            </a:r>
            <a:endParaRPr lang="fr-FR" sz="1200" dirty="0">
              <a:cs typeface="+mn-cs"/>
            </a:endParaRPr>
          </a:p>
        </p:txBody>
      </p:sp>
      <p:sp>
        <p:nvSpPr>
          <p:cNvPr id="3075" name="Rectangle 3"/>
          <p:cNvSpPr>
            <a:spLocks noChangeArrowheads="1"/>
          </p:cNvSpPr>
          <p:nvPr/>
        </p:nvSpPr>
        <p:spPr bwMode="auto">
          <a:xfrm>
            <a:off x="3983935" y="4665335"/>
            <a:ext cx="2905816" cy="219283"/>
          </a:xfrm>
          <a:prstGeom prst="rect">
            <a:avLst/>
          </a:prstGeom>
          <a:noFill/>
          <a:ln w="12700">
            <a:noFill/>
            <a:miter lim="800000"/>
            <a:headEnd/>
            <a:tailEnd/>
          </a:ln>
          <a:effectLst/>
        </p:spPr>
        <p:txBody>
          <a:bodyPr lIns="90705" tIns="44557" rIns="90705" bIns="44557">
            <a:spAutoFit/>
          </a:bodyPr>
          <a:lstStyle/>
          <a:p>
            <a:pPr eaLnBrk="0" hangingPunct="0">
              <a:defRPr/>
            </a:pPr>
            <a:r>
              <a:rPr lang="fr-FR" sz="800" dirty="0">
                <a:cs typeface="+mn-cs"/>
              </a:rPr>
              <a:t>JM Timmermans, </a:t>
            </a:r>
            <a:r>
              <a:rPr lang="fr-BE" sz="800" dirty="0" smtClean="0">
                <a:cs typeface="+mn-cs"/>
              </a:rPr>
              <a:t>19 </a:t>
            </a:r>
            <a:r>
              <a:rPr lang="fr-BE" sz="800" dirty="0">
                <a:cs typeface="+mn-cs"/>
              </a:rPr>
              <a:t>octobre </a:t>
            </a:r>
            <a:r>
              <a:rPr lang="fr-FR" sz="800" dirty="0" smtClean="0">
                <a:cs typeface="+mn-cs"/>
              </a:rPr>
              <a:t>2013</a:t>
            </a:r>
            <a:endParaRPr lang="fr-FR" sz="800" dirty="0">
              <a:cs typeface="+mn-cs"/>
            </a:endParaRPr>
          </a:p>
        </p:txBody>
      </p:sp>
      <p:sp>
        <p:nvSpPr>
          <p:cNvPr id="3076" name="Rectangle 4"/>
          <p:cNvSpPr>
            <a:spLocks noChangeArrowheads="1"/>
          </p:cNvSpPr>
          <p:nvPr/>
        </p:nvSpPr>
        <p:spPr bwMode="auto">
          <a:xfrm>
            <a:off x="3980744" y="9171767"/>
            <a:ext cx="1789183" cy="213082"/>
          </a:xfrm>
          <a:prstGeom prst="rect">
            <a:avLst/>
          </a:prstGeom>
          <a:noFill/>
          <a:ln w="12700">
            <a:noFill/>
            <a:miter lim="800000"/>
            <a:headEnd/>
            <a:tailEnd/>
          </a:ln>
          <a:effectLst/>
        </p:spPr>
        <p:txBody>
          <a:bodyPr wrap="none" lIns="90705" tIns="44557" rIns="90705" bIns="44557">
            <a:spAutoFit/>
          </a:bodyPr>
          <a:lstStyle/>
          <a:p>
            <a:pPr eaLnBrk="0" hangingPunct="0">
              <a:defRPr/>
            </a:pPr>
            <a:r>
              <a:rPr lang="fr-FR" sz="800" dirty="0">
                <a:cs typeface="+mn-cs"/>
              </a:rPr>
              <a:t>JM Timmermans, </a:t>
            </a:r>
            <a:r>
              <a:rPr lang="fr-BE" sz="800" dirty="0" smtClean="0">
                <a:cs typeface="+mn-cs"/>
              </a:rPr>
              <a:t>18 </a:t>
            </a:r>
            <a:r>
              <a:rPr lang="fr-BE" sz="800" dirty="0">
                <a:cs typeface="+mn-cs"/>
              </a:rPr>
              <a:t>octobre </a:t>
            </a:r>
            <a:r>
              <a:rPr lang="fr-FR" sz="800" dirty="0" smtClean="0">
                <a:cs typeface="+mn-cs"/>
              </a:rPr>
              <a:t>2014 </a:t>
            </a:r>
            <a:endParaRPr lang="fr-FR" sz="800" dirty="0">
              <a:cs typeface="+mn-cs"/>
            </a:endParaRPr>
          </a:p>
        </p:txBody>
      </p:sp>
      <p:sp>
        <p:nvSpPr>
          <p:cNvPr id="3077" name="Rectangle 5"/>
          <p:cNvSpPr>
            <a:spLocks noChangeArrowheads="1"/>
          </p:cNvSpPr>
          <p:nvPr/>
        </p:nvSpPr>
        <p:spPr bwMode="auto">
          <a:xfrm>
            <a:off x="6038101" y="9413297"/>
            <a:ext cx="503782" cy="305428"/>
          </a:xfrm>
          <a:prstGeom prst="rect">
            <a:avLst/>
          </a:prstGeom>
          <a:noFill/>
          <a:ln w="12700">
            <a:noFill/>
            <a:miter lim="800000"/>
            <a:headEnd/>
            <a:tailEnd/>
          </a:ln>
          <a:effectLst/>
        </p:spPr>
        <p:txBody>
          <a:bodyPr wrap="none" lIns="90705" tIns="44557" rIns="90705" bIns="44557">
            <a:spAutoFit/>
          </a:bodyPr>
          <a:lstStyle/>
          <a:p>
            <a:pPr eaLnBrk="0" hangingPunct="0">
              <a:defRPr/>
            </a:pPr>
            <a:fld id="{EAE51FF7-1D2E-4974-A202-68E788BA8C5E}" type="slidenum">
              <a:rPr lang="fr-FR" sz="1400">
                <a:cs typeface="+mn-cs"/>
              </a:rPr>
              <a:pPr eaLnBrk="0" hangingPunct="0">
                <a:defRPr/>
              </a:pPr>
              <a:t>‹N°›</a:t>
            </a:fld>
            <a:endParaRPr lang="fr-FR" sz="1400" dirty="0">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8634" y="4760675"/>
            <a:ext cx="5052483" cy="4509611"/>
          </a:xfrm>
          <a:prstGeom prst="rect">
            <a:avLst/>
          </a:prstGeom>
          <a:noFill/>
          <a:ln w="12700">
            <a:noFill/>
            <a:miter lim="800000"/>
            <a:headEnd/>
            <a:tailEnd/>
          </a:ln>
          <a:effectLst/>
        </p:spPr>
        <p:txBody>
          <a:bodyPr vert="horz" wrap="square" lIns="90705" tIns="44557" rIns="90705" bIns="44557" numCol="1" anchor="t" anchorCtr="0" compatLnSpc="1">
            <a:prstTxWarp prst="textNoShape">
              <a:avLst/>
            </a:prstTxWarp>
          </a:bodyPr>
          <a:lstStyle/>
          <a:p>
            <a:pPr lvl="0"/>
            <a:r>
              <a:rPr lang="fr-FR" noProof="0" smtClean="0"/>
              <a:t>Cliquez pour modifier le style de texte du masque</a:t>
            </a:r>
          </a:p>
          <a:p>
            <a:pPr lvl="1"/>
            <a:r>
              <a:rPr lang="fr-FR" noProof="0" smtClean="0"/>
              <a:t>Second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19811" name="Rectangle 3"/>
          <p:cNvSpPr>
            <a:spLocks noGrp="1" noRot="1" noChangeAspect="1" noChangeArrowheads="1" noTextEdit="1"/>
          </p:cNvSpPr>
          <p:nvPr>
            <p:ph type="sldImg" idx="2"/>
          </p:nvPr>
        </p:nvSpPr>
        <p:spPr bwMode="auto">
          <a:xfrm>
            <a:off x="1098550" y="869950"/>
            <a:ext cx="4694238" cy="3519488"/>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Espace réservé de l'image des diapositives 1"/>
          <p:cNvSpPr>
            <a:spLocks noGrp="1" noRot="1" noChangeAspect="1" noTextEdit="1"/>
          </p:cNvSpPr>
          <p:nvPr>
            <p:ph type="sldImg"/>
          </p:nvPr>
        </p:nvSpPr>
        <p:spPr>
          <a:ln/>
        </p:spPr>
      </p:sp>
      <p:sp>
        <p:nvSpPr>
          <p:cNvPr id="120835" name="Espace réservé des commentaires 2"/>
          <p:cNvSpPr>
            <a:spLocks noGrp="1"/>
          </p:cNvSpPr>
          <p:nvPr>
            <p:ph type="body" idx="1"/>
          </p:nvPr>
        </p:nvSpPr>
        <p:spPr>
          <a:noFill/>
          <a:ln w="9525"/>
        </p:spPr>
        <p:txBody>
          <a:bodyPr/>
          <a:lstStyle/>
          <a:p>
            <a:endParaRPr lang="fr-B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117172" y="4506409"/>
            <a:ext cx="6655406" cy="5189508"/>
          </a:xfrm>
          <a:noFill/>
          <a:ln w="9525">
            <a:solidFill>
              <a:schemeClr val="tx1"/>
            </a:solidFill>
          </a:ln>
        </p:spPr>
        <p:txBody>
          <a:bodyPr/>
          <a:lstStyle/>
          <a:p>
            <a:pPr marL="343723" indent="-343723" algn="just" defTabSz="517748" eaLnBrk="1" fontAlgn="auto" hangingPunct="1">
              <a:spcBef>
                <a:spcPts val="0"/>
              </a:spcBef>
              <a:spcAft>
                <a:spcPts val="0"/>
              </a:spcAft>
              <a:buClr>
                <a:srgbClr val="FFFF00"/>
              </a:buClr>
              <a:defRPr/>
            </a:pPr>
            <a:endParaRPr lang="fr-FR" dirty="0" smtClean="0">
              <a:latin typeface="Times New Roman" pitchFamily="18" charset="0"/>
              <a:cs typeface="Times New Roman" pitchFamily="18" charset="0"/>
            </a:endParaRPr>
          </a:p>
          <a:p>
            <a:pPr algn="just"/>
            <a:endParaRPr lang="fr-FR" dirty="0" smtClean="0">
              <a:latin typeface="Times New Roman" pitchFamily="18" charset="0"/>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Rot="1" noChangeAspect="1" noChangeArrowheads="1" noTextEdit="1"/>
          </p:cNvSpPr>
          <p:nvPr>
            <p:ph type="sldImg"/>
          </p:nvPr>
        </p:nvSpPr>
        <p:spPr>
          <a:xfrm>
            <a:off x="1084263" y="833438"/>
            <a:ext cx="4692650" cy="3521075"/>
          </a:xfrm>
          <a:ln/>
        </p:spPr>
      </p:sp>
      <p:sp>
        <p:nvSpPr>
          <p:cNvPr id="4" name="Espace réservé des commentaires 3"/>
          <p:cNvSpPr>
            <a:spLocks noGrp="1"/>
          </p:cNvSpPr>
          <p:nvPr>
            <p:ph type="body" sz="quarter" idx="10"/>
          </p:nvPr>
        </p:nvSpPr>
        <p:spPr/>
        <p:txBody>
          <a:bodyPr>
            <a:normAutofit/>
          </a:bodyPr>
          <a:lstStyle/>
          <a:p>
            <a:endParaRPr lang="fr-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Rot="1" noChangeAspect="1" noChangeArrowheads="1" noTextEdit="1"/>
          </p:cNvSpPr>
          <p:nvPr>
            <p:ph type="sldImg"/>
          </p:nvPr>
        </p:nvSpPr>
        <p:spPr>
          <a:xfrm>
            <a:off x="1084263" y="833438"/>
            <a:ext cx="4692650" cy="3521075"/>
          </a:xfrm>
          <a:ln/>
        </p:spPr>
      </p:sp>
      <p:sp>
        <p:nvSpPr>
          <p:cNvPr id="4" name="Espace réservé des commentaires 3"/>
          <p:cNvSpPr>
            <a:spLocks noGrp="1"/>
          </p:cNvSpPr>
          <p:nvPr>
            <p:ph type="body" sz="quarter" idx="10"/>
          </p:nvPr>
        </p:nvSpPr>
        <p:spPr/>
        <p:txBody>
          <a:bodyPr>
            <a:normAutofit/>
          </a:bodyPr>
          <a:lstStyle/>
          <a:p>
            <a:endParaRPr lang="fr-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117172" y="4506409"/>
            <a:ext cx="6655406" cy="5189508"/>
          </a:xfrm>
          <a:noFill/>
          <a:ln w="9525">
            <a:solidFill>
              <a:schemeClr val="tx1"/>
            </a:solidFill>
          </a:ln>
        </p:spPr>
        <p:txBody>
          <a:bodyPr/>
          <a:lstStyle/>
          <a:p>
            <a:pPr marL="343723" indent="-343723" algn="just" defTabSz="517748" eaLnBrk="1" fontAlgn="auto" hangingPunct="1">
              <a:spcBef>
                <a:spcPts val="0"/>
              </a:spcBef>
              <a:spcAft>
                <a:spcPts val="0"/>
              </a:spcAft>
              <a:buClr>
                <a:srgbClr val="FFFF00"/>
              </a:buClr>
              <a:defRPr/>
            </a:pPr>
            <a:r>
              <a:rPr lang="fr-BE" sz="1400" b="1" i="1" dirty="0" smtClean="0">
                <a:latin typeface="Times New Roman" pitchFamily="18" charset="0"/>
                <a:cs typeface="Times New Roman" pitchFamily="18" charset="0"/>
              </a:rPr>
              <a:t>1</a:t>
            </a:r>
            <a:endParaRPr lang="fr-FR" dirty="0" smtClean="0">
              <a:latin typeface="Times New Roman" pitchFamily="18" charset="0"/>
              <a:cs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117172" y="4506409"/>
            <a:ext cx="6655406" cy="5189508"/>
          </a:xfrm>
          <a:noFill/>
          <a:ln w="9525">
            <a:solidFill>
              <a:schemeClr val="tx1"/>
            </a:solidFill>
          </a:ln>
        </p:spPr>
        <p:txBody>
          <a:bodyPr/>
          <a:lstStyle/>
          <a:p>
            <a:pPr marL="343723" indent="-343723" algn="just" defTabSz="517748" eaLnBrk="1" fontAlgn="auto" hangingPunct="1">
              <a:spcBef>
                <a:spcPts val="0"/>
              </a:spcBef>
              <a:spcAft>
                <a:spcPts val="0"/>
              </a:spcAft>
              <a:buClr>
                <a:srgbClr val="FFFF00"/>
              </a:buClr>
              <a:defRPr/>
            </a:pPr>
            <a:endParaRPr lang="fr-FR" dirty="0" smtClean="0">
              <a:latin typeface="Times New Roman" pitchFamily="18" charset="0"/>
              <a:cs typeface="Times New Roman" pitchFamily="18" charset="0"/>
            </a:endParaRPr>
          </a:p>
          <a:p>
            <a:pPr algn="just"/>
            <a:endParaRPr lang="fr-FR" dirty="0" smtClean="0">
              <a:latin typeface="Times New Roman" pitchFamily="18" charset="0"/>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117172" y="4506409"/>
            <a:ext cx="6655406" cy="5189508"/>
          </a:xfrm>
          <a:noFill/>
          <a:ln w="9525">
            <a:solidFill>
              <a:schemeClr val="tx1"/>
            </a:solidFill>
          </a:ln>
        </p:spPr>
        <p:txBody>
          <a:bodyPr/>
          <a:lstStyle/>
          <a:p>
            <a:pPr marL="343723" indent="-343723" algn="just" defTabSz="517748" eaLnBrk="1" fontAlgn="auto" hangingPunct="1">
              <a:spcBef>
                <a:spcPts val="0"/>
              </a:spcBef>
              <a:spcAft>
                <a:spcPts val="0"/>
              </a:spcAft>
              <a:buClr>
                <a:srgbClr val="FFFF00"/>
              </a:buClr>
              <a:defRPr/>
            </a:pPr>
            <a:endParaRPr lang="fr-FR" dirty="0" smtClean="0">
              <a:latin typeface="Times New Roman" pitchFamily="18" charset="0"/>
              <a:cs typeface="Times New Roman" pitchFamily="18" charset="0"/>
            </a:endParaRPr>
          </a:p>
          <a:p>
            <a:pPr algn="just"/>
            <a:endParaRPr lang="fr-FR" dirty="0" smtClean="0">
              <a:latin typeface="Times New Roman" pitchFamily="18" charset="0"/>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117172" y="4506409"/>
            <a:ext cx="6655406" cy="5189508"/>
          </a:xfrm>
          <a:noFill/>
          <a:ln w="9525">
            <a:solidFill>
              <a:schemeClr val="tx1"/>
            </a:solidFill>
          </a:ln>
        </p:spPr>
        <p:txBody>
          <a:bodyPr/>
          <a:lstStyle/>
          <a:p>
            <a:pPr algn="just"/>
            <a:endParaRPr lang="fr-FR" dirty="0" smtClean="0">
              <a:latin typeface="Times New Roman" pitchFamily="18" charset="0"/>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117172" y="4506409"/>
            <a:ext cx="6655406" cy="5189508"/>
          </a:xfrm>
          <a:noFill/>
          <a:ln w="9525">
            <a:solidFill>
              <a:schemeClr val="tx1"/>
            </a:solidFill>
          </a:ln>
        </p:spPr>
        <p:txBody>
          <a:bodyPr/>
          <a:lstStyle/>
          <a:p>
            <a:pPr algn="just"/>
            <a:endParaRPr lang="fr-FR" dirty="0" smtClean="0">
              <a:latin typeface="Times New Roman" pitchFamily="18" charset="0"/>
              <a:cs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117172" y="4506409"/>
            <a:ext cx="6655406" cy="5189508"/>
          </a:xfrm>
          <a:noFill/>
          <a:ln w="9525">
            <a:solidFill>
              <a:schemeClr val="tx1"/>
            </a:solidFill>
          </a:ln>
        </p:spPr>
        <p:txBody>
          <a:bodyPr/>
          <a:lstStyle/>
          <a:p>
            <a:pPr algn="just"/>
            <a:endParaRPr lang="fr-FR" dirty="0" smtClean="0">
              <a:latin typeface="Times New Roman" pitchFamily="18" charset="0"/>
              <a:cs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117172" y="4506409"/>
            <a:ext cx="6655406" cy="5189508"/>
          </a:xfrm>
          <a:noFill/>
          <a:ln w="9525">
            <a:solidFill>
              <a:schemeClr val="tx1"/>
            </a:solidFill>
          </a:ln>
        </p:spPr>
        <p:txBody>
          <a:bodyPr/>
          <a:lstStyle/>
          <a:p>
            <a:pPr algn="just"/>
            <a:endParaRPr lang="fr-FR" dirty="0" smtClean="0">
              <a:latin typeface="Times New Roman" pitchFamily="18" charset="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117172" y="4506409"/>
            <a:ext cx="6655406" cy="5189508"/>
          </a:xfrm>
          <a:noFill/>
          <a:ln w="9525">
            <a:solidFill>
              <a:schemeClr val="tx1"/>
            </a:solidFill>
          </a:ln>
        </p:spPr>
        <p:txBody>
          <a:bodyPr/>
          <a:lstStyle/>
          <a:p>
            <a:pPr algn="just" defTabSz="517748" eaLnBrk="1" fontAlgn="auto" hangingPunct="1">
              <a:spcBef>
                <a:spcPts val="0"/>
              </a:spcBef>
              <a:spcAft>
                <a:spcPts val="0"/>
              </a:spcAft>
              <a:buClr>
                <a:srgbClr val="FFFF00"/>
              </a:buClr>
              <a:defRPr/>
            </a:pPr>
            <a:r>
              <a:rPr lang="fr-BE" dirty="0" smtClean="0"/>
              <a:t>Le Manuel diagnostique et statistique des troubles mentaux (DSM , Diagnostic and Statistical  Manual of Mental Disorders) propose une classification des troubles mentaux assortis de leurs critères diagnostiques. </a:t>
            </a:r>
            <a:endParaRPr lang="fr-FR" dirty="0" smtClean="0">
              <a:latin typeface="Times New Roman" pitchFamily="18" charset="0"/>
              <a:cs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117172" y="4506409"/>
            <a:ext cx="6655406" cy="5189508"/>
          </a:xfrm>
          <a:noFill/>
          <a:ln w="9525">
            <a:solidFill>
              <a:schemeClr val="tx1"/>
            </a:solidFill>
          </a:ln>
        </p:spPr>
        <p:txBody>
          <a:bodyPr/>
          <a:lstStyle/>
          <a:p>
            <a:pPr algn="just"/>
            <a:endParaRPr lang="fr-FR" dirty="0" smtClean="0">
              <a:latin typeface="Times New Roman" pitchFamily="18" charset="0"/>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1073150" y="869950"/>
            <a:ext cx="4694238" cy="3519488"/>
          </a:xfrm>
          <a:ln/>
        </p:spPr>
      </p:sp>
      <p:sp>
        <p:nvSpPr>
          <p:cNvPr id="4" name="Espace réservé des commentaires 3"/>
          <p:cNvSpPr>
            <a:spLocks noGrp="1"/>
          </p:cNvSpPr>
          <p:nvPr>
            <p:ph type="body" sz="quarter" idx="10"/>
          </p:nvPr>
        </p:nvSpPr>
        <p:spPr/>
        <p:txBody>
          <a:bodyPr>
            <a:normAutofit/>
          </a:bodyPr>
          <a:lstStyle/>
          <a:p>
            <a:endParaRPr lang="fr-B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Espace réservé de l'image des diapositives 1"/>
          <p:cNvSpPr>
            <a:spLocks noGrp="1" noRot="1" noChangeAspect="1" noTextEdit="1"/>
          </p:cNvSpPr>
          <p:nvPr>
            <p:ph type="sldImg"/>
          </p:nvPr>
        </p:nvSpPr>
        <p:spPr>
          <a:ln/>
        </p:spPr>
      </p:sp>
      <p:sp>
        <p:nvSpPr>
          <p:cNvPr id="382979" name="Espace réservé des commentaires 2"/>
          <p:cNvSpPr>
            <a:spLocks noGrp="1"/>
          </p:cNvSpPr>
          <p:nvPr>
            <p:ph type="body" idx="1"/>
          </p:nvPr>
        </p:nvSpPr>
        <p:spPr>
          <a:noFill/>
          <a:ln w="9525"/>
        </p:spPr>
        <p:txBody>
          <a:bodyPr/>
          <a:lstStyle/>
          <a:p>
            <a:endParaRPr lang="fr-B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es commentaires 3"/>
          <p:cNvSpPr>
            <a:spLocks noGrp="1"/>
          </p:cNvSpPr>
          <p:nvPr>
            <p:ph type="body" sz="quarter" idx="10"/>
          </p:nvPr>
        </p:nvSpPr>
        <p:spPr/>
        <p:txBody>
          <a:bodyPr>
            <a:normAutofit/>
          </a:bodyPr>
          <a:lstStyle/>
          <a:p>
            <a:endParaRPr lang="fr-B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Espace réservé de l'image des diapositives 1"/>
          <p:cNvSpPr>
            <a:spLocks noGrp="1" noRot="1" noChangeAspect="1" noTextEdit="1"/>
          </p:cNvSpPr>
          <p:nvPr>
            <p:ph type="sldImg"/>
          </p:nvPr>
        </p:nvSpPr>
        <p:spPr>
          <a:ln/>
        </p:spPr>
      </p:sp>
      <p:sp>
        <p:nvSpPr>
          <p:cNvPr id="4" name="Espace réservé des commentaires 3"/>
          <p:cNvSpPr>
            <a:spLocks noGrp="1"/>
          </p:cNvSpPr>
          <p:nvPr>
            <p:ph type="body" sz="quarter" idx="10"/>
          </p:nvPr>
        </p:nvSpPr>
        <p:spPr/>
        <p:txBody>
          <a:bodyPr>
            <a:normAutofit/>
          </a:bodyPr>
          <a:lstStyle/>
          <a:p>
            <a:endParaRPr lang="fr-B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Espace réservé de l'image des diapositives 1"/>
          <p:cNvSpPr>
            <a:spLocks noGrp="1" noRot="1" noChangeAspect="1" noTextEdit="1"/>
          </p:cNvSpPr>
          <p:nvPr>
            <p:ph type="sldImg"/>
          </p:nvPr>
        </p:nvSpPr>
        <p:spPr>
          <a:ln/>
        </p:spPr>
      </p:sp>
      <p:sp>
        <p:nvSpPr>
          <p:cNvPr id="928771" name="Espace réservé des commentaires 2"/>
          <p:cNvSpPr>
            <a:spLocks noGrp="1"/>
          </p:cNvSpPr>
          <p:nvPr>
            <p:ph type="body" idx="1"/>
          </p:nvPr>
        </p:nvSpPr>
        <p:spPr>
          <a:noFill/>
          <a:ln w="9525"/>
        </p:spPr>
        <p:txBody>
          <a:bodyPr/>
          <a:lstStyle/>
          <a:p>
            <a:endParaRPr lang="fr-BE"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117172" y="4506409"/>
            <a:ext cx="6655406" cy="5189508"/>
          </a:xfrm>
          <a:noFill/>
          <a:ln w="9525">
            <a:solidFill>
              <a:schemeClr val="tx1"/>
            </a:solidFill>
          </a:ln>
        </p:spPr>
        <p:txBody>
          <a:bodyPr/>
          <a:lstStyle/>
          <a:p>
            <a:pPr algn="just"/>
            <a:endParaRPr lang="fr-FR" dirty="0" smtClean="0">
              <a:latin typeface="Times New Roman" pitchFamily="18" charset="0"/>
              <a:cs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117172" y="4506409"/>
            <a:ext cx="6655406" cy="5189508"/>
          </a:xfrm>
          <a:noFill/>
          <a:ln w="9525">
            <a:solidFill>
              <a:schemeClr val="tx1"/>
            </a:solidFill>
          </a:ln>
        </p:spPr>
        <p:txBody>
          <a:bodyPr/>
          <a:lstStyle/>
          <a:p>
            <a:pPr algn="just"/>
            <a:endParaRPr lang="fr-FR" dirty="0" smtClean="0">
              <a:latin typeface="Times New Roman" pitchFamily="18" charset="0"/>
              <a:cs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117172" y="4506409"/>
            <a:ext cx="6655406" cy="5189508"/>
          </a:xfrm>
          <a:noFill/>
          <a:ln w="9525">
            <a:solidFill>
              <a:schemeClr val="tx1"/>
            </a:solidFill>
          </a:ln>
        </p:spPr>
        <p:txBody>
          <a:bodyPr/>
          <a:lstStyle/>
          <a:p>
            <a:pPr marL="343723" indent="-343723" algn="just" defTabSz="517748" eaLnBrk="1" fontAlgn="auto" hangingPunct="1">
              <a:spcBef>
                <a:spcPts val="0"/>
              </a:spcBef>
              <a:spcAft>
                <a:spcPts val="0"/>
              </a:spcAft>
              <a:buClr>
                <a:srgbClr val="FFFF00"/>
              </a:buClr>
              <a:defRPr/>
            </a:pPr>
            <a:endParaRPr lang="fr-FR" dirty="0" smtClean="0">
              <a:latin typeface="Times New Roman" pitchFamily="18" charset="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117172" y="4506409"/>
            <a:ext cx="6655406" cy="5189508"/>
          </a:xfrm>
          <a:noFill/>
          <a:ln w="9525">
            <a:solidFill>
              <a:schemeClr val="tx1"/>
            </a:solidFill>
          </a:ln>
        </p:spPr>
        <p:txBody>
          <a:bodyPr/>
          <a:lstStyle/>
          <a:p>
            <a:pPr algn="just"/>
            <a:endParaRPr lang="fr-FR" dirty="0" smtClean="0">
              <a:latin typeface="Times New Roman" pitchFamily="18" charset="0"/>
              <a:cs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117172" y="4506409"/>
            <a:ext cx="6655406" cy="5189508"/>
          </a:xfrm>
          <a:noFill/>
          <a:ln w="9525">
            <a:solidFill>
              <a:schemeClr val="tx1"/>
            </a:solidFill>
          </a:ln>
        </p:spPr>
        <p:txBody>
          <a:bodyPr/>
          <a:lstStyle/>
          <a:p>
            <a:pPr algn="just"/>
            <a:endParaRPr lang="fr-FR" dirty="0" smtClean="0">
              <a:latin typeface="Times New Roman" pitchFamily="18" charset="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117172" y="4506409"/>
            <a:ext cx="6655406" cy="5189508"/>
          </a:xfrm>
          <a:noFill/>
          <a:ln w="9525">
            <a:solidFill>
              <a:schemeClr val="tx1"/>
            </a:solidFill>
          </a:ln>
        </p:spPr>
        <p:txBody>
          <a:bodyPr/>
          <a:lstStyle/>
          <a:p>
            <a:pPr algn="just"/>
            <a:endParaRPr lang="fr-FR" dirty="0" smtClean="0">
              <a:latin typeface="Times New Roman" pitchFamily="18"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117172" y="4506409"/>
            <a:ext cx="6655406" cy="5189508"/>
          </a:xfrm>
          <a:noFill/>
          <a:ln w="9525">
            <a:solidFill>
              <a:schemeClr val="tx1"/>
            </a:solidFill>
          </a:ln>
        </p:spPr>
        <p:txBody>
          <a:bodyPr/>
          <a:lstStyle/>
          <a:p>
            <a:pPr marL="343723" indent="-343723" algn="just" defTabSz="517748" eaLnBrk="1" fontAlgn="auto" hangingPunct="1">
              <a:spcBef>
                <a:spcPts val="0"/>
              </a:spcBef>
              <a:spcAft>
                <a:spcPts val="0"/>
              </a:spcAft>
              <a:buClr>
                <a:srgbClr val="FFFF00"/>
              </a:buClr>
              <a:defRPr/>
            </a:pPr>
            <a:endParaRPr lang="fr-FR" dirty="0" smtClean="0">
              <a:latin typeface="Times New Roman" pitchFamily="18" charset="0"/>
              <a:cs typeface="Times New Roman" pitchFamily="18" charset="0"/>
            </a:endParaRPr>
          </a:p>
          <a:p>
            <a:pPr algn="just"/>
            <a:endParaRPr lang="fr-FR" dirty="0" smtClean="0">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Espace réservé de l'image des diapositives 1"/>
          <p:cNvSpPr>
            <a:spLocks noGrp="1" noRot="1" noChangeAspect="1" noTextEdit="1"/>
          </p:cNvSpPr>
          <p:nvPr>
            <p:ph type="sldImg"/>
          </p:nvPr>
        </p:nvSpPr>
        <p:spPr>
          <a:ln/>
        </p:spPr>
      </p:sp>
      <p:sp>
        <p:nvSpPr>
          <p:cNvPr id="338947" name="Espace réservé des commentaires 2"/>
          <p:cNvSpPr>
            <a:spLocks noGrp="1"/>
          </p:cNvSpPr>
          <p:nvPr>
            <p:ph type="body" idx="1"/>
          </p:nvPr>
        </p:nvSpPr>
        <p:spPr>
          <a:xfrm>
            <a:off x="300251" y="4585649"/>
            <a:ext cx="6284794" cy="4684638"/>
          </a:xfrm>
          <a:noFill/>
          <a:ln w="9525">
            <a:solidFill>
              <a:schemeClr val="tx1"/>
            </a:solidFill>
          </a:ln>
        </p:spPr>
        <p:txBody>
          <a:bodyPr/>
          <a:lstStyle/>
          <a:p>
            <a:pPr marL="177800" indent="-177800">
              <a:buFont typeface="Wingdings" pitchFamily="2" charset="2"/>
              <a:buChar char="Ø"/>
            </a:pPr>
            <a:r>
              <a:rPr lang="fr-BE" dirty="0" smtClean="0">
                <a:latin typeface="Times New Roman" pitchFamily="18" charset="0"/>
                <a:cs typeface="Times New Roman" pitchFamily="18" charset="0"/>
              </a:rPr>
              <a:t>Dans la mesure où les Attaques de panique et l’Agoraphobie surviennent dans le contexte de plusieurs troubles (plus particulièrement dans les troubles anxieux), les groupes de critères d’une attaque de panique et de l’agoraphobie, n’ont pas leurs propres codes diagnostiques et ne peuvent pas être diagnostiqués en tant qu’entités séparées (DSM-IV-TR,2004)</a:t>
            </a:r>
          </a:p>
          <a:p>
            <a:endParaRPr lang="fr-BE" dirty="0" smtClean="0">
              <a:latin typeface="Times New Roman" pitchFamily="18" charset="0"/>
              <a:cs typeface="Times New Roman" pitchFamily="18" charset="0"/>
            </a:endParaRPr>
          </a:p>
          <a:p>
            <a:pPr marL="177800" indent="-177800">
              <a:buFont typeface="Wingdings" pitchFamily="2" charset="2"/>
              <a:buChar char="Ø"/>
            </a:pPr>
            <a:r>
              <a:rPr lang="fr-BE" dirty="0" smtClean="0">
                <a:latin typeface="Times New Roman" pitchFamily="18" charset="0"/>
                <a:cs typeface="Times New Roman" pitchFamily="18" charset="0"/>
              </a:rPr>
              <a:t>Dans la liste des symptômes, ceux qui sont en jaune constituent des interprétations de sensations ou des anticipations de catastrophes potentielles, ils présentent donc une importante dimension cognitive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117172" y="4506409"/>
            <a:ext cx="6655406" cy="5189508"/>
          </a:xfrm>
          <a:noFill/>
          <a:ln w="9525">
            <a:solidFill>
              <a:schemeClr val="tx1"/>
            </a:solidFill>
          </a:ln>
        </p:spPr>
        <p:txBody>
          <a:bodyPr/>
          <a:lstStyle/>
          <a:p>
            <a:pPr marL="343723" indent="-343723" algn="just" defTabSz="517748" eaLnBrk="1" fontAlgn="auto" hangingPunct="1">
              <a:spcBef>
                <a:spcPts val="0"/>
              </a:spcBef>
              <a:spcAft>
                <a:spcPts val="0"/>
              </a:spcAft>
              <a:buClr>
                <a:srgbClr val="FFFF00"/>
              </a:buClr>
              <a:defRPr/>
            </a:pPr>
            <a:endParaRPr lang="fr-FR" dirty="0" smtClean="0">
              <a:latin typeface="Times New Roman" pitchFamily="18" charset="0"/>
              <a:cs typeface="Times New Roman" pitchFamily="18" charset="0"/>
            </a:endParaRPr>
          </a:p>
          <a:p>
            <a:pPr algn="just"/>
            <a:endParaRPr lang="fr-FR" dirty="0" smtClean="0">
              <a:latin typeface="Times New Roman" pitchFamily="18" charset="0"/>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073150" y="869950"/>
            <a:ext cx="4694238" cy="3519488"/>
          </a:xfrm>
          <a:ln/>
        </p:spPr>
      </p:sp>
      <p:sp>
        <p:nvSpPr>
          <p:cNvPr id="139267" name="Rectangle 3"/>
          <p:cNvSpPr>
            <a:spLocks noGrp="1" noChangeArrowheads="1"/>
          </p:cNvSpPr>
          <p:nvPr>
            <p:ph type="body" idx="1"/>
          </p:nvPr>
        </p:nvSpPr>
        <p:spPr>
          <a:noFill/>
          <a:ln w="9525"/>
        </p:spPr>
        <p:txBody>
          <a:bodyPr/>
          <a:lstStyle/>
          <a:p>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117172" y="4506409"/>
            <a:ext cx="6655406" cy="5189508"/>
          </a:xfrm>
          <a:noFill/>
          <a:ln w="9525">
            <a:solidFill>
              <a:schemeClr val="tx1"/>
            </a:solidFill>
          </a:ln>
        </p:spPr>
        <p:txBody>
          <a:bodyPr/>
          <a:lstStyle/>
          <a:p>
            <a:pPr marL="343723" indent="-343723" algn="just" defTabSz="517748" eaLnBrk="1" fontAlgn="auto" hangingPunct="1">
              <a:spcBef>
                <a:spcPts val="0"/>
              </a:spcBef>
              <a:spcAft>
                <a:spcPts val="0"/>
              </a:spcAft>
              <a:buClr>
                <a:srgbClr val="FFFF00"/>
              </a:buClr>
              <a:defRPr/>
            </a:pPr>
            <a:endParaRPr lang="fr-FR" dirty="0" smtClean="0">
              <a:latin typeface="Times New Roman" pitchFamily="18" charset="0"/>
              <a:cs typeface="Times New Roman" pitchFamily="18" charset="0"/>
            </a:endParaRPr>
          </a:p>
          <a:p>
            <a:pPr algn="just"/>
            <a:endParaRPr lang="fr-FR" dirty="0" smtClean="0">
              <a:latin typeface="Times New Roman" pitchFamily="18"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a:prstGeom prst="rect">
            <a:avLst/>
          </a:prstGeom>
        </p:spPr>
        <p:txBody>
          <a:bodyPr>
            <a:normAutofit/>
          </a:bodyPr>
          <a:lstStyle>
            <a:lvl1pPr>
              <a:defRPr sz="3600">
                <a:solidFill>
                  <a:schemeClr val="tx1"/>
                </a:solidFill>
              </a:defRPr>
            </a:lvl1pPr>
          </a:lstStyle>
          <a:p>
            <a:r>
              <a:rPr lang="fr-FR" dirty="0" smtClean="0"/>
              <a:t>Cliquez pour modifier le style du titre</a:t>
            </a:r>
            <a:endParaRPr lang="fr-BE" dirty="0"/>
          </a:p>
        </p:txBody>
      </p:sp>
      <p:sp>
        <p:nvSpPr>
          <p:cNvPr id="3" name="Espace réservé du contenu 2"/>
          <p:cNvSpPr>
            <a:spLocks noGrp="1"/>
          </p:cNvSpPr>
          <p:nvPr>
            <p:ph idx="1"/>
          </p:nvPr>
        </p:nvSpPr>
        <p:spPr>
          <a:xfrm>
            <a:off x="0" y="1600201"/>
            <a:ext cx="9144000" cy="4781127"/>
          </a:xfrm>
          <a:prstGeom prst="rect">
            <a:avLst/>
          </a:prstGeom>
        </p:spPr>
        <p:txBody>
          <a:bodyPr/>
          <a:lstStyle>
            <a:lvl1pPr>
              <a:defRPr sz="2400">
                <a:solidFill>
                  <a:schemeClr val="tx1"/>
                </a:solidFill>
              </a:defRPr>
            </a:lvl1pPr>
            <a:lvl2pPr>
              <a:defRPr sz="2200">
                <a:solidFill>
                  <a:schemeClr val="tx1"/>
                </a:solidFill>
              </a:defRPr>
            </a:lvl2pPr>
            <a:lvl3pPr>
              <a:defRPr sz="2000">
                <a:solidFill>
                  <a:schemeClr val="tx1"/>
                </a:solidFill>
              </a:defRPr>
            </a:lvl3pPr>
            <a:lvl4pPr>
              <a:defRPr sz="1800">
                <a:solidFill>
                  <a:schemeClr val="tx1"/>
                </a:solidFill>
              </a:defRPr>
            </a:lvl4pPr>
            <a:lvl5pPr>
              <a:defRPr>
                <a:solidFill>
                  <a:schemeClr val="tx1"/>
                </a:solidFil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dirty="0"/>
          </a:p>
        </p:txBody>
      </p:sp>
      <p:sp>
        <p:nvSpPr>
          <p:cNvPr id="5" name="Espace réservé du numéro de diapositive 5"/>
          <p:cNvSpPr>
            <a:spLocks noGrp="1"/>
          </p:cNvSpPr>
          <p:nvPr>
            <p:ph type="sldNum" sz="quarter" idx="11"/>
          </p:nvPr>
        </p:nvSpPr>
        <p:spPr>
          <a:xfrm>
            <a:off x="8459788" y="115888"/>
            <a:ext cx="576262" cy="404812"/>
          </a:xfrm>
          <a:prstGeom prst="rect">
            <a:avLst/>
          </a:prstGeom>
        </p:spPr>
        <p:txBody>
          <a:bodyPr/>
          <a:lstStyle>
            <a:lvl1pPr>
              <a:defRPr sz="1000"/>
            </a:lvl1pPr>
          </a:lstStyle>
          <a:p>
            <a:pPr>
              <a:defRPr/>
            </a:pPr>
            <a:fld id="{DBB0AC20-4742-4AD9-8554-CFC2C078DF8B}" type="slidenum">
              <a:rPr lang="fr-FR"/>
              <a:pPr>
                <a:defRPr/>
              </a:pPr>
              <a:t>‹N°›</a:t>
            </a:fld>
            <a:endParaRPr lang="fr-FR" dirty="0"/>
          </a:p>
        </p:txBody>
      </p:sp>
      <p:sp>
        <p:nvSpPr>
          <p:cNvPr id="7" name="ZoneTexte 6"/>
          <p:cNvSpPr txBox="1"/>
          <p:nvPr userDrawn="1"/>
        </p:nvSpPr>
        <p:spPr>
          <a:xfrm>
            <a:off x="0" y="6581001"/>
            <a:ext cx="1689758" cy="276999"/>
          </a:xfrm>
          <a:prstGeom prst="rect">
            <a:avLst/>
          </a:prstGeom>
          <a:noFill/>
        </p:spPr>
        <p:txBody>
          <a:bodyPr wrap="none" rtlCol="0">
            <a:spAutoFit/>
          </a:bodyPr>
          <a:lstStyle/>
          <a:p>
            <a:r>
              <a:rPr lang="fr-BE" sz="1200" dirty="0" smtClean="0">
                <a:latin typeface="+mn-lt"/>
              </a:rPr>
              <a:t>Jean-Marc Timmermans</a:t>
            </a:r>
            <a:endParaRPr lang="fr-BE" sz="1200" dirty="0">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Rectangle 8"/>
          <p:cNvSpPr>
            <a:spLocks noGrp="1" noChangeArrowheads="1"/>
          </p:cNvSpPr>
          <p:nvPr>
            <p:ph type="sldNum" sz="quarter" idx="10"/>
          </p:nvPr>
        </p:nvSpPr>
        <p:spPr>
          <a:ln/>
        </p:spPr>
        <p:txBody>
          <a:bodyPr/>
          <a:lstStyle>
            <a:lvl1pPr>
              <a:defRPr/>
            </a:lvl1pPr>
          </a:lstStyle>
          <a:p>
            <a:pPr>
              <a:defRPr/>
            </a:pPr>
            <a:fld id="{CEDD5EA3-C5D2-4652-8F85-DE8077DEB318}"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73" r:id="rId1"/>
    <p:sldLayoutId id="2147483674" r:id="rId2"/>
  </p:sldLayoutIdLst>
  <p:hf hdr="0"/>
  <p:txStyles>
    <p:titleStyle>
      <a:lvl1pPr algn="ctr" defTabSz="515938" rtl="0" eaLnBrk="0" fontAlgn="base" hangingPunct="0">
        <a:spcBef>
          <a:spcPct val="0"/>
        </a:spcBef>
        <a:spcAft>
          <a:spcPct val="0"/>
        </a:spcAft>
        <a:defRPr sz="2400" kern="1200">
          <a:solidFill>
            <a:schemeClr val="tx1"/>
          </a:solidFill>
          <a:latin typeface="+mj-lt"/>
          <a:ea typeface="+mj-ea"/>
          <a:cs typeface="+mj-cs"/>
        </a:defRPr>
      </a:lvl1pPr>
      <a:lvl2pPr algn="ctr" defTabSz="515938" rtl="0" eaLnBrk="0" fontAlgn="base" hangingPunct="0">
        <a:spcBef>
          <a:spcPct val="0"/>
        </a:spcBef>
        <a:spcAft>
          <a:spcPct val="0"/>
        </a:spcAft>
        <a:defRPr sz="2400">
          <a:solidFill>
            <a:schemeClr val="tx1"/>
          </a:solidFill>
          <a:latin typeface="Book Antiqua" pitchFamily="18" charset="0"/>
        </a:defRPr>
      </a:lvl2pPr>
      <a:lvl3pPr algn="ctr" defTabSz="515938" rtl="0" eaLnBrk="0" fontAlgn="base" hangingPunct="0">
        <a:spcBef>
          <a:spcPct val="0"/>
        </a:spcBef>
        <a:spcAft>
          <a:spcPct val="0"/>
        </a:spcAft>
        <a:defRPr sz="2400">
          <a:solidFill>
            <a:schemeClr val="tx1"/>
          </a:solidFill>
          <a:latin typeface="Book Antiqua" pitchFamily="18" charset="0"/>
        </a:defRPr>
      </a:lvl3pPr>
      <a:lvl4pPr algn="ctr" defTabSz="515938" rtl="0" eaLnBrk="0" fontAlgn="base" hangingPunct="0">
        <a:spcBef>
          <a:spcPct val="0"/>
        </a:spcBef>
        <a:spcAft>
          <a:spcPct val="0"/>
        </a:spcAft>
        <a:defRPr sz="2400">
          <a:solidFill>
            <a:schemeClr val="tx1"/>
          </a:solidFill>
          <a:latin typeface="Book Antiqua" pitchFamily="18" charset="0"/>
        </a:defRPr>
      </a:lvl4pPr>
      <a:lvl5pPr algn="ctr" defTabSz="515938" rtl="0" eaLnBrk="0" fontAlgn="base" hangingPunct="0">
        <a:spcBef>
          <a:spcPct val="0"/>
        </a:spcBef>
        <a:spcAft>
          <a:spcPct val="0"/>
        </a:spcAft>
        <a:defRPr sz="2400">
          <a:solidFill>
            <a:schemeClr val="tx1"/>
          </a:solidFill>
          <a:latin typeface="Book Antiqua" pitchFamily="18" charset="0"/>
        </a:defRPr>
      </a:lvl5pPr>
      <a:lvl6pPr marL="457200" algn="ctr" defTabSz="515938" rtl="0" fontAlgn="base">
        <a:spcBef>
          <a:spcPct val="0"/>
        </a:spcBef>
        <a:spcAft>
          <a:spcPct val="0"/>
        </a:spcAft>
        <a:defRPr sz="2400">
          <a:solidFill>
            <a:schemeClr val="tx1"/>
          </a:solidFill>
          <a:latin typeface="Book Antiqua" pitchFamily="18" charset="0"/>
        </a:defRPr>
      </a:lvl6pPr>
      <a:lvl7pPr marL="914400" algn="ctr" defTabSz="515938" rtl="0" fontAlgn="base">
        <a:spcBef>
          <a:spcPct val="0"/>
        </a:spcBef>
        <a:spcAft>
          <a:spcPct val="0"/>
        </a:spcAft>
        <a:defRPr sz="2400">
          <a:solidFill>
            <a:schemeClr val="tx1"/>
          </a:solidFill>
          <a:latin typeface="Book Antiqua" pitchFamily="18" charset="0"/>
        </a:defRPr>
      </a:lvl7pPr>
      <a:lvl8pPr marL="1371600" algn="ctr" defTabSz="515938" rtl="0" fontAlgn="base">
        <a:spcBef>
          <a:spcPct val="0"/>
        </a:spcBef>
        <a:spcAft>
          <a:spcPct val="0"/>
        </a:spcAft>
        <a:defRPr sz="2400">
          <a:solidFill>
            <a:schemeClr val="tx1"/>
          </a:solidFill>
          <a:latin typeface="Book Antiqua" pitchFamily="18" charset="0"/>
        </a:defRPr>
      </a:lvl8pPr>
      <a:lvl9pPr marL="1828800" algn="ctr" defTabSz="515938" rtl="0" fontAlgn="base">
        <a:spcBef>
          <a:spcPct val="0"/>
        </a:spcBef>
        <a:spcAft>
          <a:spcPct val="0"/>
        </a:spcAft>
        <a:defRPr sz="2400">
          <a:solidFill>
            <a:schemeClr val="tx1"/>
          </a:solidFill>
          <a:latin typeface="Book Antiqua" pitchFamily="18" charset="0"/>
        </a:defRPr>
      </a:lvl9pPr>
    </p:titleStyle>
    <p:bodyStyle>
      <a:lvl1pPr marL="193675" indent="-193675" algn="l" defTabSz="515938" rtl="0" eaLnBrk="0" fontAlgn="base" hangingPunct="0">
        <a:spcBef>
          <a:spcPct val="20000"/>
        </a:spcBef>
        <a:spcAft>
          <a:spcPct val="0"/>
        </a:spcAft>
        <a:buFont typeface="Arial" pitchFamily="34" charset="0"/>
        <a:defRPr kern="1200">
          <a:solidFill>
            <a:schemeClr val="tx1"/>
          </a:solidFill>
          <a:latin typeface="+mn-lt"/>
          <a:ea typeface="+mn-ea"/>
          <a:cs typeface="+mn-cs"/>
        </a:defRPr>
      </a:lvl1pPr>
      <a:lvl2pPr marL="419100" indent="-160338" algn="l" defTabSz="515938"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2pPr>
      <a:lvl3pPr marL="644525" indent="-128588" algn="l" defTabSz="515938"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3pPr>
      <a:lvl4pPr marL="903288" indent="-128588" algn="l" defTabSz="515938" rtl="0" eaLnBrk="0" fontAlgn="base" hangingPunct="0">
        <a:spcBef>
          <a:spcPct val="20000"/>
        </a:spcBef>
        <a:spcAft>
          <a:spcPct val="0"/>
        </a:spcAft>
        <a:buFont typeface="Arial" pitchFamily="34" charset="0"/>
        <a:buChar char="–"/>
        <a:defRPr sz="1000" kern="1200">
          <a:solidFill>
            <a:schemeClr val="tx1"/>
          </a:solidFill>
          <a:latin typeface="+mn-lt"/>
          <a:ea typeface="+mn-ea"/>
          <a:cs typeface="+mn-cs"/>
        </a:defRPr>
      </a:lvl4pPr>
      <a:lvl5pPr marL="1162050" indent="-128588" algn="l" defTabSz="515938" rtl="0" eaLnBrk="0" fontAlgn="base" hangingPunct="0">
        <a:spcBef>
          <a:spcPct val="20000"/>
        </a:spcBef>
        <a:spcAft>
          <a:spcPct val="0"/>
        </a:spcAft>
        <a:buFont typeface="Arial" pitchFamily="34" charset="0"/>
        <a:buChar char="»"/>
        <a:defRPr sz="1000" kern="1200">
          <a:solidFill>
            <a:schemeClr val="tx1"/>
          </a:solidFill>
          <a:latin typeface="+mn-lt"/>
          <a:ea typeface="+mn-ea"/>
          <a:cs typeface="+mn-cs"/>
        </a:defRPr>
      </a:lvl5pPr>
      <a:lvl6pPr marL="1420398" indent="-129127" algn="l" defTabSz="516508"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678653" indent="-129127" algn="l" defTabSz="516508"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936908" indent="-129127" algn="l" defTabSz="516508"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2195163" indent="-129127" algn="l" defTabSz="516508"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fr-FR"/>
      </a:defPPr>
      <a:lvl1pPr marL="0" algn="l" defTabSz="516508" rtl="0" eaLnBrk="1" latinLnBrk="0" hangingPunct="1">
        <a:defRPr sz="1000" kern="1200">
          <a:solidFill>
            <a:schemeClr val="tx1"/>
          </a:solidFill>
          <a:latin typeface="+mn-lt"/>
          <a:ea typeface="+mn-ea"/>
          <a:cs typeface="+mn-cs"/>
        </a:defRPr>
      </a:lvl1pPr>
      <a:lvl2pPr marL="258255" algn="l" defTabSz="516508" rtl="0" eaLnBrk="1" latinLnBrk="0" hangingPunct="1">
        <a:defRPr sz="1000" kern="1200">
          <a:solidFill>
            <a:schemeClr val="tx1"/>
          </a:solidFill>
          <a:latin typeface="+mn-lt"/>
          <a:ea typeface="+mn-ea"/>
          <a:cs typeface="+mn-cs"/>
        </a:defRPr>
      </a:lvl2pPr>
      <a:lvl3pPr marL="516508" algn="l" defTabSz="516508" rtl="0" eaLnBrk="1" latinLnBrk="0" hangingPunct="1">
        <a:defRPr sz="1000" kern="1200">
          <a:solidFill>
            <a:schemeClr val="tx1"/>
          </a:solidFill>
          <a:latin typeface="+mn-lt"/>
          <a:ea typeface="+mn-ea"/>
          <a:cs typeface="+mn-cs"/>
        </a:defRPr>
      </a:lvl3pPr>
      <a:lvl4pPr marL="774763" algn="l" defTabSz="516508" rtl="0" eaLnBrk="1" latinLnBrk="0" hangingPunct="1">
        <a:defRPr sz="1000" kern="1200">
          <a:solidFill>
            <a:schemeClr val="tx1"/>
          </a:solidFill>
          <a:latin typeface="+mn-lt"/>
          <a:ea typeface="+mn-ea"/>
          <a:cs typeface="+mn-cs"/>
        </a:defRPr>
      </a:lvl4pPr>
      <a:lvl5pPr marL="1033016" algn="l" defTabSz="516508" rtl="0" eaLnBrk="1" latinLnBrk="0" hangingPunct="1">
        <a:defRPr sz="1000" kern="1200">
          <a:solidFill>
            <a:schemeClr val="tx1"/>
          </a:solidFill>
          <a:latin typeface="+mn-lt"/>
          <a:ea typeface="+mn-ea"/>
          <a:cs typeface="+mn-cs"/>
        </a:defRPr>
      </a:lvl5pPr>
      <a:lvl6pPr marL="1291273" algn="l" defTabSz="516508" rtl="0" eaLnBrk="1" latinLnBrk="0" hangingPunct="1">
        <a:defRPr sz="1000" kern="1200">
          <a:solidFill>
            <a:schemeClr val="tx1"/>
          </a:solidFill>
          <a:latin typeface="+mn-lt"/>
          <a:ea typeface="+mn-ea"/>
          <a:cs typeface="+mn-cs"/>
        </a:defRPr>
      </a:lvl6pPr>
      <a:lvl7pPr marL="1549528" algn="l" defTabSz="516508" rtl="0" eaLnBrk="1" latinLnBrk="0" hangingPunct="1">
        <a:defRPr sz="1000" kern="1200">
          <a:solidFill>
            <a:schemeClr val="tx1"/>
          </a:solidFill>
          <a:latin typeface="+mn-lt"/>
          <a:ea typeface="+mn-ea"/>
          <a:cs typeface="+mn-cs"/>
        </a:defRPr>
      </a:lvl7pPr>
      <a:lvl8pPr marL="1807783" algn="l" defTabSz="516508" rtl="0" eaLnBrk="1" latinLnBrk="0" hangingPunct="1">
        <a:defRPr sz="1000" kern="1200">
          <a:solidFill>
            <a:schemeClr val="tx1"/>
          </a:solidFill>
          <a:latin typeface="+mn-lt"/>
          <a:ea typeface="+mn-ea"/>
          <a:cs typeface="+mn-cs"/>
        </a:defRPr>
      </a:lvl8pPr>
      <a:lvl9pPr marL="2066035" algn="l" defTabSz="516508" rtl="0" eaLnBrk="1" latinLnBrk="0" hangingPunct="1">
        <a:defRPr sz="1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3399"/>
            </a:gs>
            <a:gs pos="100000">
              <a:srgbClr val="181847"/>
            </a:gs>
          </a:gsLst>
          <a:lin ang="5400000" scaled="1"/>
        </a:gra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0" y="1428750"/>
            <a:ext cx="9132888" cy="152400"/>
            <a:chOff x="0" y="900"/>
            <a:chExt cx="5753" cy="96"/>
          </a:xfrm>
        </p:grpSpPr>
        <p:sp>
          <p:nvSpPr>
            <p:cNvPr id="1026" name="Rectangle 2"/>
            <p:cNvSpPr>
              <a:spLocks noChangeArrowheads="1"/>
            </p:cNvSpPr>
            <p:nvPr/>
          </p:nvSpPr>
          <p:spPr bwMode="auto">
            <a:xfrm>
              <a:off x="0" y="900"/>
              <a:ext cx="5753" cy="47"/>
            </a:xfrm>
            <a:prstGeom prst="rect">
              <a:avLst/>
            </a:prstGeom>
            <a:noFill/>
            <a:ln w="12700">
              <a:noFill/>
              <a:miter lim="800000"/>
              <a:headEnd/>
              <a:tailEnd/>
            </a:ln>
            <a:effectLst/>
          </p:spPr>
          <p:txBody>
            <a:bodyPr wrap="none" anchor="ctr"/>
            <a:lstStyle/>
            <a:p>
              <a:pPr eaLnBrk="0" hangingPunct="0">
                <a:defRPr/>
              </a:pPr>
              <a:endParaRPr lang="fr-BE" sz="1800" b="1">
                <a:solidFill>
                  <a:srgbClr val="006B61"/>
                </a:solidFill>
              </a:endParaRPr>
            </a:p>
          </p:txBody>
        </p:sp>
        <p:sp>
          <p:nvSpPr>
            <p:cNvPr id="1027" name="Rectangle 3"/>
            <p:cNvSpPr>
              <a:spLocks noChangeArrowheads="1"/>
            </p:cNvSpPr>
            <p:nvPr/>
          </p:nvSpPr>
          <p:spPr bwMode="auto">
            <a:xfrm>
              <a:off x="0" y="972"/>
              <a:ext cx="5753" cy="24"/>
            </a:xfrm>
            <a:prstGeom prst="rect">
              <a:avLst/>
            </a:prstGeom>
            <a:noFill/>
            <a:ln w="12700">
              <a:noFill/>
              <a:miter lim="800000"/>
              <a:headEnd/>
              <a:tailEnd/>
            </a:ln>
            <a:effectLst/>
          </p:spPr>
          <p:txBody>
            <a:bodyPr wrap="none" anchor="ctr"/>
            <a:lstStyle/>
            <a:p>
              <a:pPr eaLnBrk="0" hangingPunct="0">
                <a:defRPr/>
              </a:pPr>
              <a:endParaRPr lang="fr-BE" sz="1800" b="1">
                <a:solidFill>
                  <a:srgbClr val="006B61"/>
                </a:solidFill>
              </a:endParaRPr>
            </a:p>
          </p:txBody>
        </p:sp>
      </p:grpSp>
      <p:sp>
        <p:nvSpPr>
          <p:cNvPr id="16387" name="Rectangle 5"/>
          <p:cNvSpPr>
            <a:spLocks noGrp="1" noChangeArrowheads="1"/>
          </p:cNvSpPr>
          <p:nvPr>
            <p:ph type="title"/>
          </p:nvPr>
        </p:nvSpPr>
        <p:spPr bwMode="auto">
          <a:xfrm>
            <a:off x="685800" y="228600"/>
            <a:ext cx="7772400" cy="1143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r-FR" smtClean="0"/>
              <a:t>Cliquez pour modifier le style de titre du masque</a:t>
            </a:r>
          </a:p>
        </p:txBody>
      </p:sp>
      <p:sp>
        <p:nvSpPr>
          <p:cNvPr id="16388" name="Rectangle 6"/>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r-FR" smtClean="0"/>
              <a:t>Cliquez pour modifier le style de texte du masque</a:t>
            </a:r>
          </a:p>
          <a:p>
            <a:pPr lvl="1"/>
            <a:r>
              <a:rPr lang="fr-FR" smtClean="0"/>
              <a:t>Second niveau</a:t>
            </a:r>
          </a:p>
          <a:p>
            <a:pPr lvl="2"/>
            <a:r>
              <a:rPr lang="fr-FR" smtClean="0"/>
              <a:t>Troisième niveau</a:t>
            </a:r>
          </a:p>
          <a:p>
            <a:pPr lvl="3"/>
            <a:r>
              <a:rPr lang="fr-FR" smtClean="0"/>
              <a:t>Quatrième niveau</a:t>
            </a:r>
          </a:p>
          <a:p>
            <a:pPr lvl="4"/>
            <a:r>
              <a:rPr lang="fr-FR" smtClean="0"/>
              <a:t>Cinquième niveau</a:t>
            </a:r>
          </a:p>
        </p:txBody>
      </p:sp>
      <p:sp>
        <p:nvSpPr>
          <p:cNvPr id="1032" name="Rectangle 8"/>
          <p:cNvSpPr>
            <a:spLocks noGrp="1" noChangeArrowheads="1"/>
          </p:cNvSpPr>
          <p:nvPr>
            <p:ph type="sldNum" sz="quarter" idx="4"/>
          </p:nvPr>
        </p:nvSpPr>
        <p:spPr bwMode="auto">
          <a:xfrm>
            <a:off x="8505825" y="142875"/>
            <a:ext cx="514350"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FFFFFF"/>
                </a:solidFill>
                <a:latin typeface="Arial" pitchFamily="34" charset="0"/>
                <a:cs typeface="+mn-cs"/>
              </a:defRPr>
            </a:lvl1pPr>
          </a:lstStyle>
          <a:p>
            <a:pPr>
              <a:defRPr/>
            </a:pPr>
            <a:fld id="{10DB5CAA-3818-4CA0-9571-D42D54CBC005}" type="slidenum">
              <a:rPr lang="fr-FR" b="1"/>
              <a:pPr>
                <a:defRPr/>
              </a:pPr>
              <a:t>‹N°›</a:t>
            </a:fld>
            <a:endParaRPr lang="fr-FR" b="1"/>
          </a:p>
        </p:txBody>
      </p:sp>
    </p:spTree>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Book Antiqua" pitchFamily="18" charset="0"/>
        </a:defRPr>
      </a:lvl2pPr>
      <a:lvl3pPr algn="ctr" rtl="0" eaLnBrk="0" fontAlgn="base" hangingPunct="0">
        <a:spcBef>
          <a:spcPct val="0"/>
        </a:spcBef>
        <a:spcAft>
          <a:spcPct val="0"/>
        </a:spcAft>
        <a:defRPr sz="4400">
          <a:solidFill>
            <a:srgbClr val="FFFF00"/>
          </a:solidFill>
          <a:latin typeface="Book Antiqua" pitchFamily="18" charset="0"/>
        </a:defRPr>
      </a:lvl3pPr>
      <a:lvl4pPr algn="ctr" rtl="0" eaLnBrk="0" fontAlgn="base" hangingPunct="0">
        <a:spcBef>
          <a:spcPct val="0"/>
        </a:spcBef>
        <a:spcAft>
          <a:spcPct val="0"/>
        </a:spcAft>
        <a:defRPr sz="4400">
          <a:solidFill>
            <a:srgbClr val="FFFF00"/>
          </a:solidFill>
          <a:latin typeface="Book Antiqua" pitchFamily="18" charset="0"/>
        </a:defRPr>
      </a:lvl4pPr>
      <a:lvl5pPr algn="ctr" rtl="0" eaLnBrk="0" fontAlgn="base" hangingPunct="0">
        <a:spcBef>
          <a:spcPct val="0"/>
        </a:spcBef>
        <a:spcAft>
          <a:spcPct val="0"/>
        </a:spcAft>
        <a:defRPr sz="4400">
          <a:solidFill>
            <a:srgbClr val="FFFF00"/>
          </a:solidFill>
          <a:latin typeface="Book Antiqua" pitchFamily="18" charset="0"/>
        </a:defRPr>
      </a:lvl5pPr>
      <a:lvl6pPr marL="457200" algn="ctr" rtl="0" eaLnBrk="0" fontAlgn="base" hangingPunct="0">
        <a:spcBef>
          <a:spcPct val="0"/>
        </a:spcBef>
        <a:spcAft>
          <a:spcPct val="0"/>
        </a:spcAft>
        <a:defRPr sz="4400">
          <a:solidFill>
            <a:srgbClr val="FFFF00"/>
          </a:solidFill>
          <a:latin typeface="Book Antiqua" pitchFamily="18" charset="0"/>
        </a:defRPr>
      </a:lvl6pPr>
      <a:lvl7pPr marL="914400" algn="ctr" rtl="0" eaLnBrk="0" fontAlgn="base" hangingPunct="0">
        <a:spcBef>
          <a:spcPct val="0"/>
        </a:spcBef>
        <a:spcAft>
          <a:spcPct val="0"/>
        </a:spcAft>
        <a:defRPr sz="4400">
          <a:solidFill>
            <a:srgbClr val="FFFF00"/>
          </a:solidFill>
          <a:latin typeface="Book Antiqua" pitchFamily="18" charset="0"/>
        </a:defRPr>
      </a:lvl7pPr>
      <a:lvl8pPr marL="1371600" algn="ctr" rtl="0" eaLnBrk="0" fontAlgn="base" hangingPunct="0">
        <a:spcBef>
          <a:spcPct val="0"/>
        </a:spcBef>
        <a:spcAft>
          <a:spcPct val="0"/>
        </a:spcAft>
        <a:defRPr sz="4400">
          <a:solidFill>
            <a:srgbClr val="FFFF00"/>
          </a:solidFill>
          <a:latin typeface="Book Antiqua" pitchFamily="18" charset="0"/>
        </a:defRPr>
      </a:lvl8pPr>
      <a:lvl9pPr marL="1828800" algn="ctr" rtl="0" eaLnBrk="0" fontAlgn="base" hangingPunct="0">
        <a:spcBef>
          <a:spcPct val="0"/>
        </a:spcBef>
        <a:spcAft>
          <a:spcPct val="0"/>
        </a:spcAft>
        <a:defRPr sz="4400">
          <a:solidFill>
            <a:srgbClr val="FFFF00"/>
          </a:solidFill>
          <a:latin typeface="Book Antiqua" pitchFamily="18" charset="0"/>
        </a:defRPr>
      </a:lvl9pPr>
    </p:titleStyle>
    <p:bodyStyle>
      <a:lvl1pPr marL="342900" indent="-342900" algn="l" rtl="0" eaLnBrk="0" fontAlgn="base" hangingPunct="0">
        <a:spcBef>
          <a:spcPct val="20000"/>
        </a:spcBef>
        <a:spcAft>
          <a:spcPct val="0"/>
        </a:spcAft>
        <a:buClr>
          <a:schemeClr val="accent1"/>
        </a:buClr>
        <a:buSzPct val="75000"/>
        <a:buFont typeface="Monotype Sorts" charset="0"/>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5000"/>
        <a:buFont typeface="Monotype Sorts" charset="0"/>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0" y="1428750"/>
            <a:ext cx="9132888" cy="152400"/>
            <a:chOff x="0" y="900"/>
            <a:chExt cx="5753" cy="96"/>
          </a:xfrm>
        </p:grpSpPr>
        <p:sp>
          <p:nvSpPr>
            <p:cNvPr id="1026" name="Rectangle 2"/>
            <p:cNvSpPr>
              <a:spLocks noChangeArrowheads="1"/>
            </p:cNvSpPr>
            <p:nvPr/>
          </p:nvSpPr>
          <p:spPr bwMode="auto">
            <a:xfrm>
              <a:off x="0" y="900"/>
              <a:ext cx="5753" cy="47"/>
            </a:xfrm>
            <a:prstGeom prst="rect">
              <a:avLst/>
            </a:prstGeom>
            <a:noFill/>
            <a:ln w="12700">
              <a:noFill/>
              <a:miter lim="800000"/>
              <a:headEnd/>
              <a:tailEnd/>
            </a:ln>
            <a:effectLst/>
          </p:spPr>
          <p:txBody>
            <a:bodyPr wrap="none" anchor="ctr"/>
            <a:lstStyle/>
            <a:p>
              <a:pPr algn="ctr" eaLnBrk="0" hangingPunct="0">
                <a:defRPr/>
              </a:pPr>
              <a:endParaRPr lang="fr-FR" sz="1200">
                <a:solidFill>
                  <a:srgbClr val="006B61"/>
                </a:solidFill>
                <a:cs typeface="+mn-cs"/>
              </a:endParaRPr>
            </a:p>
          </p:txBody>
        </p:sp>
        <p:sp>
          <p:nvSpPr>
            <p:cNvPr id="1027" name="Rectangle 3"/>
            <p:cNvSpPr>
              <a:spLocks noChangeArrowheads="1"/>
            </p:cNvSpPr>
            <p:nvPr/>
          </p:nvSpPr>
          <p:spPr bwMode="auto">
            <a:xfrm>
              <a:off x="0" y="972"/>
              <a:ext cx="5753" cy="24"/>
            </a:xfrm>
            <a:prstGeom prst="rect">
              <a:avLst/>
            </a:prstGeom>
            <a:noFill/>
            <a:ln w="12700">
              <a:noFill/>
              <a:miter lim="800000"/>
              <a:headEnd/>
              <a:tailEnd/>
            </a:ln>
            <a:effectLst/>
          </p:spPr>
          <p:txBody>
            <a:bodyPr wrap="none" anchor="ctr"/>
            <a:lstStyle/>
            <a:p>
              <a:pPr algn="ctr" eaLnBrk="0" hangingPunct="0">
                <a:defRPr/>
              </a:pPr>
              <a:endParaRPr lang="fr-FR" sz="1200">
                <a:solidFill>
                  <a:srgbClr val="006B61"/>
                </a:solidFill>
                <a:cs typeface="+mn-cs"/>
              </a:endParaRPr>
            </a:p>
          </p:txBody>
        </p:sp>
      </p:grpSp>
      <p:sp>
        <p:nvSpPr>
          <p:cNvPr id="12291" name="Rectangle 5"/>
          <p:cNvSpPr>
            <a:spLocks noGrp="1" noChangeArrowheads="1"/>
          </p:cNvSpPr>
          <p:nvPr>
            <p:ph type="title"/>
          </p:nvPr>
        </p:nvSpPr>
        <p:spPr bwMode="auto">
          <a:xfrm>
            <a:off x="685800" y="228600"/>
            <a:ext cx="7772400" cy="1143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r-FR" smtClean="0"/>
              <a:t>Cliquez pour modifier le style de titre du masque</a:t>
            </a:r>
          </a:p>
        </p:txBody>
      </p:sp>
      <p:sp>
        <p:nvSpPr>
          <p:cNvPr id="12292" name="Rectangle 6"/>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r-FR" smtClean="0"/>
              <a:t>Cliquez pour modifier le style de texte du masque</a:t>
            </a:r>
          </a:p>
          <a:p>
            <a:pPr lvl="1"/>
            <a:r>
              <a:rPr lang="fr-FR" smtClean="0"/>
              <a:t>Second niveau</a:t>
            </a:r>
          </a:p>
          <a:p>
            <a:pPr lvl="2"/>
            <a:r>
              <a:rPr lang="fr-FR" smtClean="0"/>
              <a:t>Troisième niveau</a:t>
            </a:r>
          </a:p>
          <a:p>
            <a:pPr lvl="3"/>
            <a:r>
              <a:rPr lang="fr-FR" smtClean="0"/>
              <a:t>Quatrième niveau</a:t>
            </a:r>
          </a:p>
          <a:p>
            <a:pPr lvl="4"/>
            <a:r>
              <a:rPr lang="fr-FR" smtClean="0"/>
              <a:t>Cinquième niveau</a:t>
            </a:r>
          </a:p>
        </p:txBody>
      </p:sp>
    </p:spTree>
  </p:cSld>
  <p:clrMap bg1="lt1" tx1="dk1" bg2="lt2" tx2="dk2" accent1="accent1" accent2="accent2" accent3="accent3" accent4="accent4" accent5="accent5" accent6="accent6" hlink="hlink" folHlink="folHlink"/>
  <p:sldLayoutIdLst>
    <p:sldLayoutId id="2147483686" r:id="rId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ook Antiqua" pitchFamily="18" charset="0"/>
        </a:defRPr>
      </a:lvl2pPr>
      <a:lvl3pPr algn="ctr" rtl="0" eaLnBrk="0" fontAlgn="base" hangingPunct="0">
        <a:spcBef>
          <a:spcPct val="0"/>
        </a:spcBef>
        <a:spcAft>
          <a:spcPct val="0"/>
        </a:spcAft>
        <a:defRPr sz="4400">
          <a:solidFill>
            <a:schemeClr val="tx2"/>
          </a:solidFill>
          <a:latin typeface="Book Antiqua" pitchFamily="18" charset="0"/>
        </a:defRPr>
      </a:lvl3pPr>
      <a:lvl4pPr algn="ctr" rtl="0" eaLnBrk="0" fontAlgn="base" hangingPunct="0">
        <a:spcBef>
          <a:spcPct val="0"/>
        </a:spcBef>
        <a:spcAft>
          <a:spcPct val="0"/>
        </a:spcAft>
        <a:defRPr sz="4400">
          <a:solidFill>
            <a:schemeClr val="tx2"/>
          </a:solidFill>
          <a:latin typeface="Book Antiqua" pitchFamily="18" charset="0"/>
        </a:defRPr>
      </a:lvl4pPr>
      <a:lvl5pPr algn="ctr" rtl="0" eaLnBrk="0" fontAlgn="base" hangingPunct="0">
        <a:spcBef>
          <a:spcPct val="0"/>
        </a:spcBef>
        <a:spcAft>
          <a:spcPct val="0"/>
        </a:spcAft>
        <a:defRPr sz="4400">
          <a:solidFill>
            <a:schemeClr val="tx2"/>
          </a:solidFill>
          <a:latin typeface="Book Antiqua" pitchFamily="18" charset="0"/>
        </a:defRPr>
      </a:lvl5pPr>
      <a:lvl6pPr marL="457200" algn="ctr" rtl="0" eaLnBrk="0" fontAlgn="base" hangingPunct="0">
        <a:spcBef>
          <a:spcPct val="0"/>
        </a:spcBef>
        <a:spcAft>
          <a:spcPct val="0"/>
        </a:spcAft>
        <a:defRPr sz="4400">
          <a:solidFill>
            <a:schemeClr val="tx2"/>
          </a:solidFill>
          <a:latin typeface="Book Antiqua" pitchFamily="18" charset="0"/>
        </a:defRPr>
      </a:lvl6pPr>
      <a:lvl7pPr marL="914400" algn="ctr" rtl="0" eaLnBrk="0" fontAlgn="base" hangingPunct="0">
        <a:spcBef>
          <a:spcPct val="0"/>
        </a:spcBef>
        <a:spcAft>
          <a:spcPct val="0"/>
        </a:spcAft>
        <a:defRPr sz="4400">
          <a:solidFill>
            <a:schemeClr val="tx2"/>
          </a:solidFill>
          <a:latin typeface="Book Antiqua" pitchFamily="18" charset="0"/>
        </a:defRPr>
      </a:lvl7pPr>
      <a:lvl8pPr marL="1371600" algn="ctr" rtl="0" eaLnBrk="0" fontAlgn="base" hangingPunct="0">
        <a:spcBef>
          <a:spcPct val="0"/>
        </a:spcBef>
        <a:spcAft>
          <a:spcPct val="0"/>
        </a:spcAft>
        <a:defRPr sz="4400">
          <a:solidFill>
            <a:schemeClr val="tx2"/>
          </a:solidFill>
          <a:latin typeface="Book Antiqua" pitchFamily="18" charset="0"/>
        </a:defRPr>
      </a:lvl8pPr>
      <a:lvl9pPr marL="1828800" algn="ctr" rtl="0" eaLnBrk="0" fontAlgn="base" hangingPunct="0">
        <a:spcBef>
          <a:spcPct val="0"/>
        </a:spcBef>
        <a:spcAft>
          <a:spcPct val="0"/>
        </a:spcAft>
        <a:defRPr sz="4400">
          <a:solidFill>
            <a:schemeClr val="tx2"/>
          </a:solidFill>
          <a:latin typeface="Book Antiqua" pitchFamily="18" charset="0"/>
        </a:defRPr>
      </a:lvl9pPr>
    </p:titleStyle>
    <p:bodyStyle>
      <a:lvl1pPr marL="342900" indent="-342900" algn="l" rtl="0" eaLnBrk="0" fontAlgn="base" hangingPunct="0">
        <a:spcBef>
          <a:spcPct val="20000"/>
        </a:spcBef>
        <a:spcAft>
          <a:spcPct val="0"/>
        </a:spcAft>
        <a:buClr>
          <a:schemeClr val="accent1"/>
        </a:buClr>
        <a:buSzPct val="75000"/>
        <a:buFont typeface="Monotype Sorts" charset="0"/>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5000"/>
        <a:buFont typeface="Monotype Sorts" charset="0"/>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0" y="1428750"/>
            <a:ext cx="9132888" cy="152400"/>
            <a:chOff x="0" y="900"/>
            <a:chExt cx="5753" cy="96"/>
          </a:xfrm>
        </p:grpSpPr>
        <p:sp>
          <p:nvSpPr>
            <p:cNvPr id="1026" name="Rectangle 2"/>
            <p:cNvSpPr>
              <a:spLocks noChangeArrowheads="1"/>
            </p:cNvSpPr>
            <p:nvPr/>
          </p:nvSpPr>
          <p:spPr bwMode="auto">
            <a:xfrm>
              <a:off x="0" y="900"/>
              <a:ext cx="5753" cy="47"/>
            </a:xfrm>
            <a:prstGeom prst="rect">
              <a:avLst/>
            </a:prstGeom>
            <a:noFill/>
            <a:ln w="12700">
              <a:noFill/>
              <a:miter lim="800000"/>
              <a:headEnd/>
              <a:tailEnd/>
            </a:ln>
            <a:effectLst/>
          </p:spPr>
          <p:txBody>
            <a:bodyPr wrap="none" anchor="ctr"/>
            <a:lstStyle/>
            <a:p>
              <a:pPr algn="ctr" eaLnBrk="0" hangingPunct="0">
                <a:defRPr/>
              </a:pPr>
              <a:endParaRPr lang="fr-FR" sz="1200">
                <a:solidFill>
                  <a:srgbClr val="006B61"/>
                </a:solidFill>
                <a:cs typeface="+mn-cs"/>
              </a:endParaRPr>
            </a:p>
          </p:txBody>
        </p:sp>
        <p:sp>
          <p:nvSpPr>
            <p:cNvPr id="1027" name="Rectangle 3"/>
            <p:cNvSpPr>
              <a:spLocks noChangeArrowheads="1"/>
            </p:cNvSpPr>
            <p:nvPr/>
          </p:nvSpPr>
          <p:spPr bwMode="auto">
            <a:xfrm>
              <a:off x="0" y="972"/>
              <a:ext cx="5753" cy="24"/>
            </a:xfrm>
            <a:prstGeom prst="rect">
              <a:avLst/>
            </a:prstGeom>
            <a:noFill/>
            <a:ln w="12700">
              <a:noFill/>
              <a:miter lim="800000"/>
              <a:headEnd/>
              <a:tailEnd/>
            </a:ln>
            <a:effectLst/>
          </p:spPr>
          <p:txBody>
            <a:bodyPr wrap="none" anchor="ctr"/>
            <a:lstStyle/>
            <a:p>
              <a:pPr algn="ctr" eaLnBrk="0" hangingPunct="0">
                <a:defRPr/>
              </a:pPr>
              <a:endParaRPr lang="fr-FR" sz="1200">
                <a:solidFill>
                  <a:srgbClr val="006B61"/>
                </a:solidFill>
                <a:cs typeface="+mn-cs"/>
              </a:endParaRPr>
            </a:p>
          </p:txBody>
        </p:sp>
      </p:grpSp>
      <p:sp>
        <p:nvSpPr>
          <p:cNvPr id="12291" name="Rectangle 5"/>
          <p:cNvSpPr>
            <a:spLocks noGrp="1" noChangeArrowheads="1"/>
          </p:cNvSpPr>
          <p:nvPr>
            <p:ph type="title"/>
          </p:nvPr>
        </p:nvSpPr>
        <p:spPr bwMode="auto">
          <a:xfrm>
            <a:off x="685800" y="228600"/>
            <a:ext cx="7772400" cy="1143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r-FR" smtClean="0"/>
              <a:t>Cliquez pour modifier le style de titre du masque</a:t>
            </a:r>
          </a:p>
        </p:txBody>
      </p:sp>
      <p:sp>
        <p:nvSpPr>
          <p:cNvPr id="12292" name="Rectangle 6"/>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r-FR" smtClean="0"/>
              <a:t>Cliquez pour modifier le style de texte du masque</a:t>
            </a:r>
          </a:p>
          <a:p>
            <a:pPr lvl="1"/>
            <a:r>
              <a:rPr lang="fr-FR" smtClean="0"/>
              <a:t>Second niveau</a:t>
            </a:r>
          </a:p>
          <a:p>
            <a:pPr lvl="2"/>
            <a:r>
              <a:rPr lang="fr-FR" smtClean="0"/>
              <a:t>Troisième niveau</a:t>
            </a:r>
          </a:p>
          <a:p>
            <a:pPr lvl="3"/>
            <a:r>
              <a:rPr lang="fr-FR" smtClean="0"/>
              <a:t>Quatrième niveau</a:t>
            </a:r>
          </a:p>
          <a:p>
            <a:pPr lvl="4"/>
            <a:r>
              <a:rPr lang="fr-FR" smtClean="0"/>
              <a:t>Cinquième niveau</a:t>
            </a:r>
          </a:p>
        </p:txBody>
      </p:sp>
    </p:spTree>
  </p:cSld>
  <p:clrMap bg1="lt1" tx1="dk1" bg2="lt2" tx2="dk2" accent1="accent1" accent2="accent2" accent3="accent3" accent4="accent4" accent5="accent5" accent6="accent6" hlink="hlink" folHlink="folHlink"/>
  <p:sldLayoutIdLst>
    <p:sldLayoutId id="2147483690" r:id="rId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ook Antiqua" pitchFamily="18" charset="0"/>
        </a:defRPr>
      </a:lvl2pPr>
      <a:lvl3pPr algn="ctr" rtl="0" eaLnBrk="0" fontAlgn="base" hangingPunct="0">
        <a:spcBef>
          <a:spcPct val="0"/>
        </a:spcBef>
        <a:spcAft>
          <a:spcPct val="0"/>
        </a:spcAft>
        <a:defRPr sz="4400">
          <a:solidFill>
            <a:schemeClr val="tx2"/>
          </a:solidFill>
          <a:latin typeface="Book Antiqua" pitchFamily="18" charset="0"/>
        </a:defRPr>
      </a:lvl3pPr>
      <a:lvl4pPr algn="ctr" rtl="0" eaLnBrk="0" fontAlgn="base" hangingPunct="0">
        <a:spcBef>
          <a:spcPct val="0"/>
        </a:spcBef>
        <a:spcAft>
          <a:spcPct val="0"/>
        </a:spcAft>
        <a:defRPr sz="4400">
          <a:solidFill>
            <a:schemeClr val="tx2"/>
          </a:solidFill>
          <a:latin typeface="Book Antiqua" pitchFamily="18" charset="0"/>
        </a:defRPr>
      </a:lvl4pPr>
      <a:lvl5pPr algn="ctr" rtl="0" eaLnBrk="0" fontAlgn="base" hangingPunct="0">
        <a:spcBef>
          <a:spcPct val="0"/>
        </a:spcBef>
        <a:spcAft>
          <a:spcPct val="0"/>
        </a:spcAft>
        <a:defRPr sz="4400">
          <a:solidFill>
            <a:schemeClr val="tx2"/>
          </a:solidFill>
          <a:latin typeface="Book Antiqua" pitchFamily="18" charset="0"/>
        </a:defRPr>
      </a:lvl5pPr>
      <a:lvl6pPr marL="457200" algn="ctr" rtl="0" eaLnBrk="0" fontAlgn="base" hangingPunct="0">
        <a:spcBef>
          <a:spcPct val="0"/>
        </a:spcBef>
        <a:spcAft>
          <a:spcPct val="0"/>
        </a:spcAft>
        <a:defRPr sz="4400">
          <a:solidFill>
            <a:schemeClr val="tx2"/>
          </a:solidFill>
          <a:latin typeface="Book Antiqua" pitchFamily="18" charset="0"/>
        </a:defRPr>
      </a:lvl6pPr>
      <a:lvl7pPr marL="914400" algn="ctr" rtl="0" eaLnBrk="0" fontAlgn="base" hangingPunct="0">
        <a:spcBef>
          <a:spcPct val="0"/>
        </a:spcBef>
        <a:spcAft>
          <a:spcPct val="0"/>
        </a:spcAft>
        <a:defRPr sz="4400">
          <a:solidFill>
            <a:schemeClr val="tx2"/>
          </a:solidFill>
          <a:latin typeface="Book Antiqua" pitchFamily="18" charset="0"/>
        </a:defRPr>
      </a:lvl7pPr>
      <a:lvl8pPr marL="1371600" algn="ctr" rtl="0" eaLnBrk="0" fontAlgn="base" hangingPunct="0">
        <a:spcBef>
          <a:spcPct val="0"/>
        </a:spcBef>
        <a:spcAft>
          <a:spcPct val="0"/>
        </a:spcAft>
        <a:defRPr sz="4400">
          <a:solidFill>
            <a:schemeClr val="tx2"/>
          </a:solidFill>
          <a:latin typeface="Book Antiqua" pitchFamily="18" charset="0"/>
        </a:defRPr>
      </a:lvl8pPr>
      <a:lvl9pPr marL="1828800" algn="ctr" rtl="0" eaLnBrk="0" fontAlgn="base" hangingPunct="0">
        <a:spcBef>
          <a:spcPct val="0"/>
        </a:spcBef>
        <a:spcAft>
          <a:spcPct val="0"/>
        </a:spcAft>
        <a:defRPr sz="4400">
          <a:solidFill>
            <a:schemeClr val="tx2"/>
          </a:solidFill>
          <a:latin typeface="Book Antiqua" pitchFamily="18" charset="0"/>
        </a:defRPr>
      </a:lvl9pPr>
    </p:titleStyle>
    <p:bodyStyle>
      <a:lvl1pPr marL="342900" indent="-342900" algn="l" rtl="0" eaLnBrk="0" fontAlgn="base" hangingPunct="0">
        <a:spcBef>
          <a:spcPct val="20000"/>
        </a:spcBef>
        <a:spcAft>
          <a:spcPct val="0"/>
        </a:spcAft>
        <a:buClr>
          <a:schemeClr val="accent1"/>
        </a:buClr>
        <a:buSzPct val="75000"/>
        <a:buFont typeface="Monotype Sorts" charset="0"/>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5000"/>
        <a:buFont typeface="Monotype Sorts" charset="0"/>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0" y="1428750"/>
            <a:ext cx="9132888" cy="152400"/>
            <a:chOff x="0" y="900"/>
            <a:chExt cx="5753" cy="96"/>
          </a:xfrm>
        </p:grpSpPr>
        <p:sp>
          <p:nvSpPr>
            <p:cNvPr id="1026" name="Rectangle 2"/>
            <p:cNvSpPr>
              <a:spLocks noChangeArrowheads="1"/>
            </p:cNvSpPr>
            <p:nvPr/>
          </p:nvSpPr>
          <p:spPr bwMode="auto">
            <a:xfrm>
              <a:off x="0" y="900"/>
              <a:ext cx="5753" cy="47"/>
            </a:xfrm>
            <a:prstGeom prst="rect">
              <a:avLst/>
            </a:prstGeom>
            <a:noFill/>
            <a:ln w="12700">
              <a:noFill/>
              <a:miter lim="800000"/>
              <a:headEnd/>
              <a:tailEnd/>
            </a:ln>
            <a:effectLst/>
          </p:spPr>
          <p:txBody>
            <a:bodyPr wrap="none" anchor="ctr"/>
            <a:lstStyle/>
            <a:p>
              <a:pPr algn="ctr" eaLnBrk="0" hangingPunct="0">
                <a:defRPr/>
              </a:pPr>
              <a:endParaRPr lang="fr-FR" sz="1200">
                <a:solidFill>
                  <a:srgbClr val="006B61"/>
                </a:solidFill>
                <a:cs typeface="+mn-cs"/>
              </a:endParaRPr>
            </a:p>
          </p:txBody>
        </p:sp>
        <p:sp>
          <p:nvSpPr>
            <p:cNvPr id="1027" name="Rectangle 3"/>
            <p:cNvSpPr>
              <a:spLocks noChangeArrowheads="1"/>
            </p:cNvSpPr>
            <p:nvPr/>
          </p:nvSpPr>
          <p:spPr bwMode="auto">
            <a:xfrm>
              <a:off x="0" y="972"/>
              <a:ext cx="5753" cy="24"/>
            </a:xfrm>
            <a:prstGeom prst="rect">
              <a:avLst/>
            </a:prstGeom>
            <a:noFill/>
            <a:ln w="12700">
              <a:noFill/>
              <a:miter lim="800000"/>
              <a:headEnd/>
              <a:tailEnd/>
            </a:ln>
            <a:effectLst/>
          </p:spPr>
          <p:txBody>
            <a:bodyPr wrap="none" anchor="ctr"/>
            <a:lstStyle/>
            <a:p>
              <a:pPr algn="ctr" eaLnBrk="0" hangingPunct="0">
                <a:defRPr/>
              </a:pPr>
              <a:endParaRPr lang="fr-FR" sz="1200">
                <a:solidFill>
                  <a:srgbClr val="006B61"/>
                </a:solidFill>
                <a:cs typeface="+mn-cs"/>
              </a:endParaRPr>
            </a:p>
          </p:txBody>
        </p:sp>
      </p:grpSp>
      <p:sp>
        <p:nvSpPr>
          <p:cNvPr id="12291" name="Rectangle 5"/>
          <p:cNvSpPr>
            <a:spLocks noGrp="1" noChangeArrowheads="1"/>
          </p:cNvSpPr>
          <p:nvPr>
            <p:ph type="title"/>
          </p:nvPr>
        </p:nvSpPr>
        <p:spPr bwMode="auto">
          <a:xfrm>
            <a:off x="685800" y="228600"/>
            <a:ext cx="7772400" cy="1143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r-FR" smtClean="0"/>
              <a:t>Cliquez pour modifier le style de titre du masque</a:t>
            </a:r>
          </a:p>
        </p:txBody>
      </p:sp>
      <p:sp>
        <p:nvSpPr>
          <p:cNvPr id="12292" name="Rectangle 6"/>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r-FR" smtClean="0"/>
              <a:t>Cliquez pour modifier le style de texte du masque</a:t>
            </a:r>
          </a:p>
          <a:p>
            <a:pPr lvl="1"/>
            <a:r>
              <a:rPr lang="fr-FR" smtClean="0"/>
              <a:t>Second niveau</a:t>
            </a:r>
          </a:p>
          <a:p>
            <a:pPr lvl="2"/>
            <a:r>
              <a:rPr lang="fr-FR" smtClean="0"/>
              <a:t>Troisième niveau</a:t>
            </a:r>
          </a:p>
          <a:p>
            <a:pPr lvl="3"/>
            <a:r>
              <a:rPr lang="fr-FR" smtClean="0"/>
              <a:t>Quatrième niveau</a:t>
            </a:r>
          </a:p>
          <a:p>
            <a:pPr lvl="4"/>
            <a:r>
              <a:rPr lang="fr-FR" smtClean="0"/>
              <a:t>Cinquième niveau</a:t>
            </a:r>
          </a:p>
        </p:txBody>
      </p:sp>
    </p:spTree>
  </p:cSld>
  <p:clrMap bg1="lt1" tx1="dk1" bg2="lt2" tx2="dk2" accent1="accent1" accent2="accent2" accent3="accent3" accent4="accent4" accent5="accent5" accent6="accent6" hlink="hlink" folHlink="folHlink"/>
  <p:sldLayoutIdLst>
    <p:sldLayoutId id="2147483692" r:id="rId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ook Antiqua" pitchFamily="18" charset="0"/>
        </a:defRPr>
      </a:lvl2pPr>
      <a:lvl3pPr algn="ctr" rtl="0" eaLnBrk="0" fontAlgn="base" hangingPunct="0">
        <a:spcBef>
          <a:spcPct val="0"/>
        </a:spcBef>
        <a:spcAft>
          <a:spcPct val="0"/>
        </a:spcAft>
        <a:defRPr sz="4400">
          <a:solidFill>
            <a:schemeClr val="tx2"/>
          </a:solidFill>
          <a:latin typeface="Book Antiqua" pitchFamily="18" charset="0"/>
        </a:defRPr>
      </a:lvl3pPr>
      <a:lvl4pPr algn="ctr" rtl="0" eaLnBrk="0" fontAlgn="base" hangingPunct="0">
        <a:spcBef>
          <a:spcPct val="0"/>
        </a:spcBef>
        <a:spcAft>
          <a:spcPct val="0"/>
        </a:spcAft>
        <a:defRPr sz="4400">
          <a:solidFill>
            <a:schemeClr val="tx2"/>
          </a:solidFill>
          <a:latin typeface="Book Antiqua" pitchFamily="18" charset="0"/>
        </a:defRPr>
      </a:lvl4pPr>
      <a:lvl5pPr algn="ctr" rtl="0" eaLnBrk="0" fontAlgn="base" hangingPunct="0">
        <a:spcBef>
          <a:spcPct val="0"/>
        </a:spcBef>
        <a:spcAft>
          <a:spcPct val="0"/>
        </a:spcAft>
        <a:defRPr sz="4400">
          <a:solidFill>
            <a:schemeClr val="tx2"/>
          </a:solidFill>
          <a:latin typeface="Book Antiqua" pitchFamily="18" charset="0"/>
        </a:defRPr>
      </a:lvl5pPr>
      <a:lvl6pPr marL="457200" algn="ctr" rtl="0" eaLnBrk="0" fontAlgn="base" hangingPunct="0">
        <a:spcBef>
          <a:spcPct val="0"/>
        </a:spcBef>
        <a:spcAft>
          <a:spcPct val="0"/>
        </a:spcAft>
        <a:defRPr sz="4400">
          <a:solidFill>
            <a:schemeClr val="tx2"/>
          </a:solidFill>
          <a:latin typeface="Book Antiqua" pitchFamily="18" charset="0"/>
        </a:defRPr>
      </a:lvl6pPr>
      <a:lvl7pPr marL="914400" algn="ctr" rtl="0" eaLnBrk="0" fontAlgn="base" hangingPunct="0">
        <a:spcBef>
          <a:spcPct val="0"/>
        </a:spcBef>
        <a:spcAft>
          <a:spcPct val="0"/>
        </a:spcAft>
        <a:defRPr sz="4400">
          <a:solidFill>
            <a:schemeClr val="tx2"/>
          </a:solidFill>
          <a:latin typeface="Book Antiqua" pitchFamily="18" charset="0"/>
        </a:defRPr>
      </a:lvl7pPr>
      <a:lvl8pPr marL="1371600" algn="ctr" rtl="0" eaLnBrk="0" fontAlgn="base" hangingPunct="0">
        <a:spcBef>
          <a:spcPct val="0"/>
        </a:spcBef>
        <a:spcAft>
          <a:spcPct val="0"/>
        </a:spcAft>
        <a:defRPr sz="4400">
          <a:solidFill>
            <a:schemeClr val="tx2"/>
          </a:solidFill>
          <a:latin typeface="Book Antiqua" pitchFamily="18" charset="0"/>
        </a:defRPr>
      </a:lvl8pPr>
      <a:lvl9pPr marL="1828800" algn="ctr" rtl="0" eaLnBrk="0" fontAlgn="base" hangingPunct="0">
        <a:spcBef>
          <a:spcPct val="0"/>
        </a:spcBef>
        <a:spcAft>
          <a:spcPct val="0"/>
        </a:spcAft>
        <a:defRPr sz="4400">
          <a:solidFill>
            <a:schemeClr val="tx2"/>
          </a:solidFill>
          <a:latin typeface="Book Antiqua" pitchFamily="18" charset="0"/>
        </a:defRPr>
      </a:lvl9pPr>
    </p:titleStyle>
    <p:bodyStyle>
      <a:lvl1pPr marL="342900" indent="-342900" algn="l" rtl="0" eaLnBrk="0" fontAlgn="base" hangingPunct="0">
        <a:spcBef>
          <a:spcPct val="20000"/>
        </a:spcBef>
        <a:spcAft>
          <a:spcPct val="0"/>
        </a:spcAft>
        <a:buClr>
          <a:schemeClr val="accent1"/>
        </a:buClr>
        <a:buSzPct val="75000"/>
        <a:buFont typeface="Monotype Sorts" charset="0"/>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5000"/>
        <a:buFont typeface="Monotype Sorts" charset="0"/>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3074" name="Espace réservé du titre 8"/>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BE" smtClean="0"/>
          </a:p>
        </p:txBody>
      </p:sp>
      <p:sp>
        <p:nvSpPr>
          <p:cNvPr id="3075" name="Espace réservé du texte 9"/>
          <p:cNvSpPr>
            <a:spLocks noGrp="1"/>
          </p:cNvSpPr>
          <p:nvPr>
            <p:ph type="body" idx="1"/>
          </p:nvPr>
        </p:nvSpPr>
        <p:spPr bwMode="auto">
          <a:xfrm>
            <a:off x="457200" y="160020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smtClean="0"/>
          </a:p>
        </p:txBody>
      </p:sp>
    </p:spTree>
  </p:cSld>
  <p:clrMap bg1="lt1" tx1="dk1" bg2="lt2" tx2="dk2" accent1="accent1" accent2="accent2" accent3="accent3" accent4="accent4" accent5="accent5" accent6="accent6" hlink="hlink" folHlink="folHlink"/>
  <p:transition>
    <p:split dir="in"/>
  </p:transition>
  <p:hf hd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0" y="1428750"/>
            <a:ext cx="9132888" cy="152400"/>
            <a:chOff x="0" y="900"/>
            <a:chExt cx="5753" cy="96"/>
          </a:xfrm>
        </p:grpSpPr>
        <p:sp>
          <p:nvSpPr>
            <p:cNvPr id="1026" name="Rectangle 2"/>
            <p:cNvSpPr>
              <a:spLocks noChangeArrowheads="1"/>
            </p:cNvSpPr>
            <p:nvPr/>
          </p:nvSpPr>
          <p:spPr bwMode="auto">
            <a:xfrm>
              <a:off x="0" y="900"/>
              <a:ext cx="5753" cy="47"/>
            </a:xfrm>
            <a:prstGeom prst="rect">
              <a:avLst/>
            </a:prstGeom>
            <a:noFill/>
            <a:ln w="12700">
              <a:noFill/>
              <a:miter lim="800000"/>
              <a:headEnd/>
              <a:tailEnd/>
            </a:ln>
            <a:effectLst/>
          </p:spPr>
          <p:txBody>
            <a:bodyPr wrap="none" anchor="ctr"/>
            <a:lstStyle/>
            <a:p>
              <a:pPr algn="ctr" eaLnBrk="0" hangingPunct="0">
                <a:defRPr/>
              </a:pPr>
              <a:endParaRPr lang="fr-FR" sz="1200">
                <a:solidFill>
                  <a:srgbClr val="006B61"/>
                </a:solidFill>
                <a:cs typeface="+mn-cs"/>
              </a:endParaRPr>
            </a:p>
          </p:txBody>
        </p:sp>
        <p:sp>
          <p:nvSpPr>
            <p:cNvPr id="1027" name="Rectangle 3"/>
            <p:cNvSpPr>
              <a:spLocks noChangeArrowheads="1"/>
            </p:cNvSpPr>
            <p:nvPr/>
          </p:nvSpPr>
          <p:spPr bwMode="auto">
            <a:xfrm>
              <a:off x="0" y="972"/>
              <a:ext cx="5753" cy="24"/>
            </a:xfrm>
            <a:prstGeom prst="rect">
              <a:avLst/>
            </a:prstGeom>
            <a:noFill/>
            <a:ln w="12700">
              <a:noFill/>
              <a:miter lim="800000"/>
              <a:headEnd/>
              <a:tailEnd/>
            </a:ln>
            <a:effectLst/>
          </p:spPr>
          <p:txBody>
            <a:bodyPr wrap="none" anchor="ctr"/>
            <a:lstStyle/>
            <a:p>
              <a:pPr algn="ctr" eaLnBrk="0" hangingPunct="0">
                <a:defRPr/>
              </a:pPr>
              <a:endParaRPr lang="fr-FR" sz="1200">
                <a:solidFill>
                  <a:srgbClr val="006B61"/>
                </a:solidFill>
                <a:cs typeface="+mn-cs"/>
              </a:endParaRPr>
            </a:p>
          </p:txBody>
        </p:sp>
      </p:grpSp>
      <p:sp>
        <p:nvSpPr>
          <p:cNvPr id="12291" name="Rectangle 5"/>
          <p:cNvSpPr>
            <a:spLocks noGrp="1" noChangeArrowheads="1"/>
          </p:cNvSpPr>
          <p:nvPr>
            <p:ph type="title"/>
          </p:nvPr>
        </p:nvSpPr>
        <p:spPr bwMode="auto">
          <a:xfrm>
            <a:off x="685800" y="228600"/>
            <a:ext cx="7772400" cy="1143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r-FR" smtClean="0"/>
              <a:t>Cliquez pour modifier le style de titre du masque</a:t>
            </a:r>
          </a:p>
        </p:txBody>
      </p:sp>
      <p:sp>
        <p:nvSpPr>
          <p:cNvPr id="12292" name="Rectangle 6"/>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r-FR" smtClean="0"/>
              <a:t>Cliquez pour modifier le style de texte du masque</a:t>
            </a:r>
          </a:p>
          <a:p>
            <a:pPr lvl="1"/>
            <a:r>
              <a:rPr lang="fr-FR" smtClean="0"/>
              <a:t>Second niveau</a:t>
            </a:r>
          </a:p>
          <a:p>
            <a:pPr lvl="2"/>
            <a:r>
              <a:rPr lang="fr-FR" smtClean="0"/>
              <a:t>Troisième niveau</a:t>
            </a:r>
          </a:p>
          <a:p>
            <a:pPr lvl="3"/>
            <a:r>
              <a:rPr lang="fr-FR" smtClean="0"/>
              <a:t>Quatrième niveau</a:t>
            </a:r>
          </a:p>
          <a:p>
            <a:pPr lvl="4"/>
            <a:r>
              <a:rPr lang="fr-FR" smtClean="0"/>
              <a:t>Cinquième niveau</a:t>
            </a:r>
          </a:p>
        </p:txBody>
      </p:sp>
    </p:spTree>
  </p:cSld>
  <p:clrMap bg1="lt1" tx1="dk1" bg2="lt2" tx2="dk2" accent1="accent1" accent2="accent2" accent3="accent3" accent4="accent4" accent5="accent5" accent6="accent6" hlink="hlink" folHlink="folHlink"/>
  <p:sldLayoutIdLst>
    <p:sldLayoutId id="2147483696" r:id="rId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ook Antiqua" pitchFamily="18" charset="0"/>
        </a:defRPr>
      </a:lvl2pPr>
      <a:lvl3pPr algn="ctr" rtl="0" eaLnBrk="0" fontAlgn="base" hangingPunct="0">
        <a:spcBef>
          <a:spcPct val="0"/>
        </a:spcBef>
        <a:spcAft>
          <a:spcPct val="0"/>
        </a:spcAft>
        <a:defRPr sz="4400">
          <a:solidFill>
            <a:schemeClr val="tx2"/>
          </a:solidFill>
          <a:latin typeface="Book Antiqua" pitchFamily="18" charset="0"/>
        </a:defRPr>
      </a:lvl3pPr>
      <a:lvl4pPr algn="ctr" rtl="0" eaLnBrk="0" fontAlgn="base" hangingPunct="0">
        <a:spcBef>
          <a:spcPct val="0"/>
        </a:spcBef>
        <a:spcAft>
          <a:spcPct val="0"/>
        </a:spcAft>
        <a:defRPr sz="4400">
          <a:solidFill>
            <a:schemeClr val="tx2"/>
          </a:solidFill>
          <a:latin typeface="Book Antiqua" pitchFamily="18" charset="0"/>
        </a:defRPr>
      </a:lvl4pPr>
      <a:lvl5pPr algn="ctr" rtl="0" eaLnBrk="0" fontAlgn="base" hangingPunct="0">
        <a:spcBef>
          <a:spcPct val="0"/>
        </a:spcBef>
        <a:spcAft>
          <a:spcPct val="0"/>
        </a:spcAft>
        <a:defRPr sz="4400">
          <a:solidFill>
            <a:schemeClr val="tx2"/>
          </a:solidFill>
          <a:latin typeface="Book Antiqua" pitchFamily="18" charset="0"/>
        </a:defRPr>
      </a:lvl5pPr>
      <a:lvl6pPr marL="457200" algn="ctr" rtl="0" eaLnBrk="0" fontAlgn="base" hangingPunct="0">
        <a:spcBef>
          <a:spcPct val="0"/>
        </a:spcBef>
        <a:spcAft>
          <a:spcPct val="0"/>
        </a:spcAft>
        <a:defRPr sz="4400">
          <a:solidFill>
            <a:schemeClr val="tx2"/>
          </a:solidFill>
          <a:latin typeface="Book Antiqua" pitchFamily="18" charset="0"/>
        </a:defRPr>
      </a:lvl6pPr>
      <a:lvl7pPr marL="914400" algn="ctr" rtl="0" eaLnBrk="0" fontAlgn="base" hangingPunct="0">
        <a:spcBef>
          <a:spcPct val="0"/>
        </a:spcBef>
        <a:spcAft>
          <a:spcPct val="0"/>
        </a:spcAft>
        <a:defRPr sz="4400">
          <a:solidFill>
            <a:schemeClr val="tx2"/>
          </a:solidFill>
          <a:latin typeface="Book Antiqua" pitchFamily="18" charset="0"/>
        </a:defRPr>
      </a:lvl7pPr>
      <a:lvl8pPr marL="1371600" algn="ctr" rtl="0" eaLnBrk="0" fontAlgn="base" hangingPunct="0">
        <a:spcBef>
          <a:spcPct val="0"/>
        </a:spcBef>
        <a:spcAft>
          <a:spcPct val="0"/>
        </a:spcAft>
        <a:defRPr sz="4400">
          <a:solidFill>
            <a:schemeClr val="tx2"/>
          </a:solidFill>
          <a:latin typeface="Book Antiqua" pitchFamily="18" charset="0"/>
        </a:defRPr>
      </a:lvl8pPr>
      <a:lvl9pPr marL="1828800" algn="ctr" rtl="0" eaLnBrk="0" fontAlgn="base" hangingPunct="0">
        <a:spcBef>
          <a:spcPct val="0"/>
        </a:spcBef>
        <a:spcAft>
          <a:spcPct val="0"/>
        </a:spcAft>
        <a:defRPr sz="4400">
          <a:solidFill>
            <a:schemeClr val="tx2"/>
          </a:solidFill>
          <a:latin typeface="Book Antiqua" pitchFamily="18" charset="0"/>
        </a:defRPr>
      </a:lvl9pPr>
    </p:titleStyle>
    <p:bodyStyle>
      <a:lvl1pPr marL="342900" indent="-342900" algn="l" rtl="0" eaLnBrk="0" fontAlgn="base" hangingPunct="0">
        <a:spcBef>
          <a:spcPct val="20000"/>
        </a:spcBef>
        <a:spcAft>
          <a:spcPct val="0"/>
        </a:spcAft>
        <a:buClr>
          <a:schemeClr val="accent1"/>
        </a:buClr>
        <a:buSzPct val="75000"/>
        <a:buFont typeface="Monotype Sorts" charset="0"/>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5000"/>
        <a:buFont typeface="Monotype Sorts" charset="0"/>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5.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6.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7.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43.xml"/><Relationship Id="rId7" Type="http://schemas.openxmlformats.org/officeDocument/2006/relationships/image" Target="../media/image9.jpe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8.jpe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57.xml"/></Relationships>
</file>

<file path=ppt/slides/_rels/slide22.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5.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22.xml"/><Relationship Id="rId5" Type="http://schemas.openxmlformats.org/officeDocument/2006/relationships/slideLayout" Target="../slideLayouts/slideLayout3.xml"/><Relationship Id="rId4" Type="http://schemas.openxmlformats.org/officeDocument/2006/relationships/tags" Target="../tags/tag61.xml"/></Relationships>
</file>

<file path=ppt/slides/_rels/slide23.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hemeOverride" Target="../theme/themeOverride2.xml"/><Relationship Id="rId5" Type="http://schemas.openxmlformats.org/officeDocument/2006/relationships/notesSlide" Target="../notesSlides/notesSlide23.xml"/><Relationship Id="rId4"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notesSlide" Target="../notesSlides/notesSlide24.xml"/><Relationship Id="rId5" Type="http://schemas.openxmlformats.org/officeDocument/2006/relationships/tags" Target="../tags/tag68.xml"/><Relationship Id="rId10" Type="http://schemas.openxmlformats.org/officeDocument/2006/relationships/slideLayout" Target="../slideLayouts/slideLayout6.xml"/><Relationship Id="rId4" Type="http://schemas.openxmlformats.org/officeDocument/2006/relationships/tags" Target="../tags/tag67.xml"/><Relationship Id="rId9" Type="http://schemas.openxmlformats.org/officeDocument/2006/relationships/tags" Target="../tags/tag72.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diagramColors" Target="../diagrams/colors1.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diagramQuickStyle" Target="../diagrams/quickStyle1.xml"/><Relationship Id="rId2" Type="http://schemas.openxmlformats.org/officeDocument/2006/relationships/tags" Target="../tags/tag73.xml"/><Relationship Id="rId1" Type="http://schemas.openxmlformats.org/officeDocument/2006/relationships/themeOverride" Target="../theme/themeOverride3.xml"/><Relationship Id="rId6" Type="http://schemas.openxmlformats.org/officeDocument/2006/relationships/tags" Target="../tags/tag77.xml"/><Relationship Id="rId11" Type="http://schemas.openxmlformats.org/officeDocument/2006/relationships/diagramLayout" Target="../diagrams/layout1.xml"/><Relationship Id="rId5" Type="http://schemas.openxmlformats.org/officeDocument/2006/relationships/tags" Target="../tags/tag76.xml"/><Relationship Id="rId10" Type="http://schemas.openxmlformats.org/officeDocument/2006/relationships/diagramData" Target="../diagrams/data1.xml"/><Relationship Id="rId4" Type="http://schemas.openxmlformats.org/officeDocument/2006/relationships/tags" Target="../tags/tag75.xml"/><Relationship Id="rId9" Type="http://schemas.openxmlformats.org/officeDocument/2006/relationships/notesSlide" Target="../notesSlides/notesSlide25.xml"/><Relationship Id="rId14" Type="http://schemas.microsoft.com/office/2007/relationships/diagramDrawing" Target="../diagrams/drawing1.xml"/></Relationships>
</file>

<file path=ppt/slides/_rels/slide26.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hemeOverride" Target="../theme/themeOverride1.xml"/><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21.xml"/><Relationship Id="rId7"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custDataLst>
              <p:tags r:id="rId1"/>
            </p:custDataLst>
          </p:nvPr>
        </p:nvSpPr>
        <p:spPr>
          <a:xfrm>
            <a:off x="0" y="0"/>
            <a:ext cx="9144000" cy="2780928"/>
          </a:xfrm>
          <a:prstGeom prst="rect">
            <a:avLst/>
          </a:prstGeom>
        </p:spPr>
        <p:txBody>
          <a:bodyPr rtlCol="0">
            <a:normAutofit fontScale="90000"/>
          </a:bodyPr>
          <a:lstStyle/>
          <a:p>
            <a:pPr defTabSz="516508" eaLnBrk="1" fontAlgn="auto" hangingPunct="1">
              <a:lnSpc>
                <a:spcPct val="150000"/>
              </a:lnSpc>
              <a:spcAft>
                <a:spcPts val="0"/>
              </a:spcAft>
              <a:defRPr/>
            </a:pPr>
            <a:r>
              <a:rPr lang="fr-BE" sz="2700" b="1" i="1" dirty="0" smtClean="0"/>
              <a:t/>
            </a:r>
            <a:br>
              <a:rPr lang="fr-BE" sz="2700" b="1" i="1" dirty="0" smtClean="0"/>
            </a:br>
            <a:r>
              <a:rPr lang="fr-BE" sz="900" b="1" i="1" dirty="0" smtClean="0"/>
              <a:t/>
            </a:r>
            <a:br>
              <a:rPr lang="fr-BE" sz="900" b="1" i="1" dirty="0" smtClean="0"/>
            </a:br>
            <a:r>
              <a:rPr lang="fr-BE" sz="2700" b="1" i="1" dirty="0" smtClean="0"/>
              <a:t>Journée de l’ASMA du 22 novembre 2018</a:t>
            </a:r>
            <a:r>
              <a:rPr lang="fr-BE" sz="2000" b="1" dirty="0" smtClean="0"/>
              <a:t/>
            </a:r>
            <a:br>
              <a:rPr lang="fr-BE" sz="2000" b="1" dirty="0" smtClean="0"/>
            </a:br>
            <a:r>
              <a:rPr lang="fr-BE" sz="2700" b="1" dirty="0" smtClean="0">
                <a:solidFill>
                  <a:srgbClr val="FFFF00"/>
                </a:solidFill>
              </a:rPr>
              <a:t/>
            </a:r>
            <a:br>
              <a:rPr lang="fr-BE" sz="2700" b="1" dirty="0" smtClean="0">
                <a:solidFill>
                  <a:srgbClr val="FFFF00"/>
                </a:solidFill>
              </a:rPr>
            </a:br>
            <a:r>
              <a:rPr lang="fr-BE" sz="4000" b="1" dirty="0" smtClean="0">
                <a:solidFill>
                  <a:srgbClr val="FFFF00"/>
                </a:solidFill>
              </a:rPr>
              <a:t>ÉVALUATION  DIAGNOSTIQUE  ET R</a:t>
            </a:r>
            <a:r>
              <a:rPr lang="fr-BE" sz="4000" b="1" dirty="0" smtClean="0">
                <a:solidFill>
                  <a:srgbClr val="FFFF00"/>
                </a:solidFill>
                <a:latin typeface="Times New Roman"/>
                <a:cs typeface="Times New Roman"/>
              </a:rPr>
              <a:t>É</a:t>
            </a:r>
            <a:r>
              <a:rPr lang="fr-BE" sz="4000" b="1" dirty="0" smtClean="0">
                <a:solidFill>
                  <a:srgbClr val="FFFF00"/>
                </a:solidFill>
              </a:rPr>
              <a:t>PERCUSSIONS  FONCTIONNELLES </a:t>
            </a:r>
            <a:br>
              <a:rPr lang="fr-BE" sz="4000" b="1" dirty="0" smtClean="0">
                <a:solidFill>
                  <a:srgbClr val="FFFF00"/>
                </a:solidFill>
              </a:rPr>
            </a:br>
            <a:r>
              <a:rPr lang="fr-BE" sz="4000" b="1" dirty="0" smtClean="0">
                <a:solidFill>
                  <a:srgbClr val="FFFF00"/>
                </a:solidFill>
              </a:rPr>
              <a:t>DES  TOC  ET  TROUBLES ANXIEUX </a:t>
            </a:r>
            <a:r>
              <a:rPr lang="fr-BE" sz="900" dirty="0" smtClean="0"/>
              <a:t/>
            </a:r>
            <a:br>
              <a:rPr lang="fr-BE" sz="900" dirty="0" smtClean="0"/>
            </a:br>
            <a:r>
              <a:rPr lang="fr-BE" sz="900" dirty="0" smtClean="0"/>
              <a:t/>
            </a:r>
            <a:br>
              <a:rPr lang="fr-BE" sz="900" dirty="0" smtClean="0"/>
            </a:br>
            <a:r>
              <a:rPr lang="fr-BE" sz="2000" i="1" dirty="0" smtClean="0"/>
              <a:t/>
            </a:r>
            <a:br>
              <a:rPr lang="fr-BE" sz="2000" i="1" dirty="0" smtClean="0"/>
            </a:br>
            <a:r>
              <a:rPr lang="fr-BE" sz="3600" spc="-40" dirty="0" smtClean="0"/>
              <a:t/>
            </a:r>
            <a:br>
              <a:rPr lang="fr-BE" sz="3600" spc="-40" dirty="0" smtClean="0"/>
            </a:br>
            <a:endParaRPr lang="fr-BE" sz="3600" spc="-40" dirty="0"/>
          </a:p>
        </p:txBody>
      </p:sp>
      <p:sp>
        <p:nvSpPr>
          <p:cNvPr id="10243" name="Sous-titre 2"/>
          <p:cNvSpPr>
            <a:spLocks noGrp="1"/>
          </p:cNvSpPr>
          <p:nvPr>
            <p:ph type="subTitle" idx="4294967295"/>
            <p:custDataLst>
              <p:tags r:id="rId2"/>
            </p:custDataLst>
          </p:nvPr>
        </p:nvSpPr>
        <p:spPr>
          <a:xfrm>
            <a:off x="2411760" y="4653136"/>
            <a:ext cx="6732240" cy="1583853"/>
          </a:xfrm>
          <a:prstGeom prst="rect">
            <a:avLst/>
          </a:prstGeom>
          <a:ln>
            <a:noFill/>
          </a:ln>
        </p:spPr>
        <p:txBody>
          <a:bodyPr/>
          <a:lstStyle/>
          <a:p>
            <a:pPr eaLnBrk="1" hangingPunct="1"/>
            <a:r>
              <a:rPr lang="fr-BE" sz="2600" dirty="0" smtClean="0">
                <a:solidFill>
                  <a:srgbClr val="FFFF00"/>
                </a:solidFill>
              </a:rPr>
              <a:t>Jean-Marc Timmermans,</a:t>
            </a:r>
          </a:p>
          <a:p>
            <a:pPr eaLnBrk="1" hangingPunct="1"/>
            <a:r>
              <a:rPr lang="fr-BE" sz="2600" dirty="0" smtClean="0">
                <a:solidFill>
                  <a:srgbClr val="FFFF00"/>
                </a:solidFill>
              </a:rPr>
              <a:t>Psychologue clinicien, </a:t>
            </a:r>
          </a:p>
          <a:p>
            <a:pPr eaLnBrk="1" hangingPunct="1"/>
            <a:r>
              <a:rPr lang="fr-BE" sz="2600" dirty="0" smtClean="0">
                <a:solidFill>
                  <a:srgbClr val="FFFF00"/>
                </a:solidFill>
              </a:rPr>
              <a:t>psychothérapeute cognitivo-comportementaliste</a:t>
            </a:r>
          </a:p>
          <a:p>
            <a:pPr eaLnBrk="1" hangingPunct="1"/>
            <a:endParaRPr lang="fr-BE" sz="2600" dirty="0" smtClean="0">
              <a:solidFill>
                <a:schemeClr val="tx1"/>
              </a:solidFill>
            </a:endParaRPr>
          </a:p>
        </p:txBody>
      </p:sp>
      <p:pic>
        <p:nvPicPr>
          <p:cNvPr id="4" name="Image 3" descr="ASMA_LOGO_2016"/>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707904" y="188640"/>
            <a:ext cx="1512168" cy="576064"/>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custDataLst>
              <p:tags r:id="rId1"/>
            </p:custDataLst>
          </p:nvPr>
        </p:nvSpPr>
        <p:spPr>
          <a:xfrm>
            <a:off x="0" y="228600"/>
            <a:ext cx="9144000" cy="1143000"/>
          </a:xfrm>
        </p:spPr>
        <p:txBody>
          <a:bodyPr/>
          <a:lstStyle/>
          <a:p>
            <a:pPr eaLnBrk="1" hangingPunct="1"/>
            <a:r>
              <a:rPr lang="fr-FR" sz="3200" b="1" dirty="0" smtClean="0"/>
              <a:t>COMORBIDIT</a:t>
            </a:r>
            <a:r>
              <a:rPr lang="fr-FR" sz="3200" b="1" dirty="0" smtClean="0">
                <a:cs typeface="Times New Roman"/>
              </a:rPr>
              <a:t>É PSYCHIATRIQUE</a:t>
            </a:r>
            <a:br>
              <a:rPr lang="fr-FR" sz="3200" b="1" dirty="0" smtClean="0">
                <a:cs typeface="Times New Roman"/>
              </a:rPr>
            </a:br>
            <a:r>
              <a:rPr lang="fr-FR" sz="2800" b="1" dirty="0" smtClean="0">
                <a:cs typeface="Times New Roman"/>
              </a:rPr>
              <a:t>(Brown et al., 2001; Clark et Beck, 2010)</a:t>
            </a:r>
            <a:endParaRPr lang="fr-FR" sz="2500" i="1" dirty="0" smtClean="0"/>
          </a:p>
        </p:txBody>
      </p:sp>
      <p:sp>
        <p:nvSpPr>
          <p:cNvPr id="10243" name="Rectangle 1027"/>
          <p:cNvSpPr txBox="1">
            <a:spLocks noGrp="1" noChangeArrowheads="1"/>
          </p:cNvSpPr>
          <p:nvPr>
            <p:ph idx="1"/>
            <p:custDataLst>
              <p:tags r:id="rId2"/>
            </p:custDataLst>
          </p:nvPr>
        </p:nvSpPr>
        <p:spPr>
          <a:xfrm>
            <a:off x="0" y="1447800"/>
            <a:ext cx="9144000" cy="5410200"/>
          </a:xfrm>
          <a:effectLst>
            <a:outerShdw blurRad="50800" dist="38100" dir="2700000" algn="tl" rotWithShape="0">
              <a:prstClr val="black">
                <a:alpha val="40000"/>
              </a:prstClr>
            </a:outerShdw>
          </a:effectLst>
        </p:spPr>
        <p:txBody>
          <a:bodyPr lIns="91440" tIns="45720" rIns="91440" bIns="45720" rtlCol="0">
            <a:normAutofit/>
          </a:bodyPr>
          <a:lstStyle/>
          <a:p>
            <a:pPr marL="342900" indent="-342900" defTabSz="516508" eaLnBrk="1" fontAlgn="auto" hangingPunct="1">
              <a:lnSpc>
                <a:spcPct val="90000"/>
              </a:lnSpc>
              <a:spcAft>
                <a:spcPts val="0"/>
              </a:spcAft>
              <a:buClr>
                <a:srgbClr val="FFFF00"/>
              </a:buClr>
              <a:defRPr/>
            </a:pPr>
            <a:endParaRPr lang="fr-BE" sz="2600" dirty="0" smtClean="0"/>
          </a:p>
          <a:p>
            <a:pPr marL="342900" indent="-342900" defTabSz="516508" eaLnBrk="1" fontAlgn="auto" hangingPunct="1">
              <a:lnSpc>
                <a:spcPct val="90000"/>
              </a:lnSpc>
              <a:spcAft>
                <a:spcPts val="0"/>
              </a:spcAft>
              <a:buClr>
                <a:srgbClr val="FFFF00"/>
              </a:buClr>
              <a:defRPr/>
            </a:pPr>
            <a:endParaRPr lang="fr-BE" sz="800" dirty="0" smtClean="0"/>
          </a:p>
          <a:p>
            <a:pPr marL="342900" indent="-342900" defTabSz="516508" eaLnBrk="1" fontAlgn="auto" hangingPunct="1">
              <a:lnSpc>
                <a:spcPct val="90000"/>
              </a:lnSpc>
              <a:spcAft>
                <a:spcPts val="0"/>
              </a:spcAft>
              <a:buClr>
                <a:srgbClr val="FFFF00"/>
              </a:buClr>
              <a:defRPr/>
            </a:pPr>
            <a:endParaRPr lang="fr-BE" sz="2600" b="1" i="1" u="sng" dirty="0" smtClean="0">
              <a:solidFill>
                <a:srgbClr val="FFFF00"/>
              </a:solidFill>
            </a:endParaRPr>
          </a:p>
        </p:txBody>
      </p:sp>
      <p:sp>
        <p:nvSpPr>
          <p:cNvPr id="5" name="Espace réservé du numéro de diapositive 4"/>
          <p:cNvSpPr>
            <a:spLocks noGrp="1"/>
          </p:cNvSpPr>
          <p:nvPr>
            <p:ph type="sldNum" sz="quarter" idx="11"/>
            <p:custDataLst>
              <p:tags r:id="rId3"/>
            </p:custDataLst>
          </p:nvPr>
        </p:nvSpPr>
        <p:spPr/>
        <p:txBody>
          <a:bodyPr/>
          <a:lstStyle/>
          <a:p>
            <a:pPr>
              <a:defRPr/>
            </a:pPr>
            <a:fld id="{A96D9FA2-638A-4F09-BA65-613B403B742F}" type="slidenum">
              <a:rPr lang="fr-FR"/>
              <a:pPr>
                <a:defRPr/>
              </a:pPr>
              <a:t>10</a:t>
            </a:fld>
            <a:endParaRPr lang="fr-FR" dirty="0"/>
          </a:p>
        </p:txBody>
      </p:sp>
      <p:graphicFrame>
        <p:nvGraphicFramePr>
          <p:cNvPr id="6" name="Tableau 5"/>
          <p:cNvGraphicFramePr>
            <a:graphicFrameLocks noGrp="1"/>
          </p:cNvGraphicFramePr>
          <p:nvPr/>
        </p:nvGraphicFramePr>
        <p:xfrm>
          <a:off x="179512" y="1196752"/>
          <a:ext cx="8784975" cy="5308600"/>
        </p:xfrm>
        <a:graphic>
          <a:graphicData uri="http://schemas.openxmlformats.org/drawingml/2006/table">
            <a:tbl>
              <a:tblPr firstRow="1" bandRow="1">
                <a:tableStyleId>{5C22544A-7EE6-4342-B048-85BDC9FD1C3A}</a:tableStyleId>
              </a:tblPr>
              <a:tblGrid>
                <a:gridCol w="2736304"/>
                <a:gridCol w="1584176"/>
                <a:gridCol w="1152128"/>
                <a:gridCol w="1224136"/>
                <a:gridCol w="933256"/>
                <a:gridCol w="1154975"/>
              </a:tblGrid>
              <a:tr h="370840">
                <a:tc>
                  <a:txBody>
                    <a:bodyPr/>
                    <a:lstStyle/>
                    <a:p>
                      <a:pPr algn="ctr"/>
                      <a:r>
                        <a:rPr lang="fr-BE" sz="1600" dirty="0" smtClean="0">
                          <a:solidFill>
                            <a:schemeClr val="bg1"/>
                          </a:solidFill>
                        </a:rPr>
                        <a:t>Trouble comorbide</a:t>
                      </a:r>
                      <a:endParaRPr lang="fr-BE" sz="1600" dirty="0">
                        <a:solidFill>
                          <a:schemeClr val="bg1"/>
                        </a:solidFill>
                      </a:endParaRPr>
                    </a:p>
                  </a:txBody>
                  <a:tcPr/>
                </a:tc>
                <a:tc gridSpan="5">
                  <a:txBody>
                    <a:bodyPr/>
                    <a:lstStyle/>
                    <a:p>
                      <a:pPr algn="ctr"/>
                      <a:r>
                        <a:rPr lang="fr-BE" sz="1600" dirty="0" smtClean="0">
                          <a:solidFill>
                            <a:schemeClr val="bg1"/>
                          </a:solidFill>
                        </a:rPr>
                        <a:t>Diagnostic</a:t>
                      </a:r>
                      <a:r>
                        <a:rPr lang="fr-BE" sz="1600" baseline="0" dirty="0" smtClean="0">
                          <a:solidFill>
                            <a:schemeClr val="bg1"/>
                          </a:solidFill>
                        </a:rPr>
                        <a:t> principal</a:t>
                      </a:r>
                      <a:endParaRPr lang="fr-BE" sz="1600" dirty="0">
                        <a:solidFill>
                          <a:schemeClr val="bg1"/>
                        </a:solidFill>
                      </a:endParaRPr>
                    </a:p>
                  </a:txBody>
                  <a:tcPr/>
                </a:tc>
                <a:tc hMerge="1">
                  <a:txBody>
                    <a:bodyPr/>
                    <a:lstStyle/>
                    <a:p>
                      <a:endParaRPr lang="fr-BE" sz="1600" dirty="0"/>
                    </a:p>
                  </a:txBody>
                  <a:tcPr/>
                </a:tc>
                <a:tc hMerge="1">
                  <a:txBody>
                    <a:bodyPr/>
                    <a:lstStyle/>
                    <a:p>
                      <a:endParaRPr lang="fr-BE" sz="1600" dirty="0"/>
                    </a:p>
                  </a:txBody>
                  <a:tcPr/>
                </a:tc>
                <a:tc hMerge="1">
                  <a:txBody>
                    <a:bodyPr/>
                    <a:lstStyle/>
                    <a:p>
                      <a:endParaRPr lang="fr-BE" sz="1600" dirty="0"/>
                    </a:p>
                  </a:txBody>
                  <a:tcPr/>
                </a:tc>
                <a:tc hMerge="1">
                  <a:txBody>
                    <a:bodyPr/>
                    <a:lstStyle/>
                    <a:p>
                      <a:endParaRPr lang="fr-BE" sz="1600" dirty="0"/>
                    </a:p>
                  </a:txBody>
                  <a:tcPr/>
                </a:tc>
              </a:tr>
              <a:tr h="370840">
                <a:tc>
                  <a:txBody>
                    <a:bodyPr/>
                    <a:lstStyle/>
                    <a:p>
                      <a:r>
                        <a:rPr lang="fr-BE" sz="1200" i="1" dirty="0" smtClean="0"/>
                        <a:t>% = probabilité</a:t>
                      </a:r>
                      <a:r>
                        <a:rPr lang="fr-BE" sz="1200" i="1" baseline="0" dirty="0" smtClean="0"/>
                        <a:t> d’avoir…</a:t>
                      </a:r>
                      <a:endParaRPr lang="fr-BE" sz="1200" i="1" dirty="0"/>
                    </a:p>
                  </a:txBody>
                  <a:tcPr/>
                </a:tc>
                <a:tc>
                  <a:txBody>
                    <a:bodyPr/>
                    <a:lstStyle/>
                    <a:p>
                      <a:r>
                        <a:rPr lang="fr-BE" sz="1600" dirty="0" smtClean="0"/>
                        <a:t>Trouble panique</a:t>
                      </a:r>
                      <a:endParaRPr lang="fr-BE" sz="1600" dirty="0"/>
                    </a:p>
                  </a:txBody>
                  <a:tcPr/>
                </a:tc>
                <a:tc>
                  <a:txBody>
                    <a:bodyPr/>
                    <a:lstStyle/>
                    <a:p>
                      <a:r>
                        <a:rPr lang="fr-BE" sz="1600" dirty="0" smtClean="0"/>
                        <a:t>Anxiété sociale</a:t>
                      </a:r>
                      <a:endParaRPr lang="fr-BE" sz="1600" dirty="0"/>
                    </a:p>
                  </a:txBody>
                  <a:tcPr/>
                </a:tc>
                <a:tc>
                  <a:txBody>
                    <a:bodyPr/>
                    <a:lstStyle/>
                    <a:p>
                      <a:r>
                        <a:rPr lang="fr-BE" sz="1600" dirty="0" smtClean="0"/>
                        <a:t>Anxiété généralisée</a:t>
                      </a:r>
                      <a:endParaRPr lang="fr-BE" sz="1600" dirty="0"/>
                    </a:p>
                  </a:txBody>
                  <a:tcPr/>
                </a:tc>
                <a:tc>
                  <a:txBody>
                    <a:bodyPr/>
                    <a:lstStyle/>
                    <a:p>
                      <a:r>
                        <a:rPr lang="fr-BE" sz="1600" dirty="0" smtClean="0"/>
                        <a:t>ESPT</a:t>
                      </a:r>
                      <a:endParaRPr lang="fr-BE" sz="1600" dirty="0"/>
                    </a:p>
                  </a:txBody>
                  <a:tcPr/>
                </a:tc>
                <a:tc>
                  <a:txBody>
                    <a:bodyPr/>
                    <a:lstStyle/>
                    <a:p>
                      <a:r>
                        <a:rPr lang="fr-BE" sz="1600" dirty="0" smtClean="0"/>
                        <a:t>Phobie spécifique</a:t>
                      </a:r>
                      <a:endParaRPr lang="fr-BE" sz="1600" dirty="0"/>
                    </a:p>
                  </a:txBody>
                  <a:tcPr/>
                </a:tc>
              </a:tr>
              <a:tr h="370840">
                <a:tc>
                  <a:txBody>
                    <a:bodyPr/>
                    <a:lstStyle/>
                    <a:p>
                      <a:pPr marL="0" indent="0" algn="l" defTabSz="516508" eaLnBrk="1" fontAlgn="auto" hangingPunct="1">
                        <a:lnSpc>
                          <a:spcPct val="90000"/>
                        </a:lnSpc>
                        <a:spcAft>
                          <a:spcPts val="0"/>
                        </a:spcAft>
                        <a:buClr>
                          <a:srgbClr val="FFFF00"/>
                        </a:buClr>
                        <a:buFontTx/>
                        <a:buNone/>
                        <a:defRPr/>
                      </a:pPr>
                      <a:r>
                        <a:rPr lang="fr-BE" sz="1600" dirty="0" smtClean="0"/>
                        <a:t>Dépression majeure </a:t>
                      </a:r>
                    </a:p>
                  </a:txBody>
                  <a:tcPr/>
                </a:tc>
                <a:tc>
                  <a:txBody>
                    <a:bodyPr/>
                    <a:lstStyle/>
                    <a:p>
                      <a:r>
                        <a:rPr lang="fr-BE" sz="1600" dirty="0" smtClean="0"/>
                        <a:t>30%</a:t>
                      </a:r>
                      <a:endParaRPr lang="fr-BE" sz="1600" dirty="0"/>
                    </a:p>
                  </a:txBody>
                  <a:tcPr/>
                </a:tc>
                <a:tc>
                  <a:txBody>
                    <a:bodyPr/>
                    <a:lstStyle/>
                    <a:p>
                      <a:r>
                        <a:rPr lang="fr-BE" sz="1600" dirty="0" smtClean="0"/>
                        <a:t>32 %</a:t>
                      </a:r>
                      <a:endParaRPr lang="fr-BE" sz="1600" dirty="0"/>
                    </a:p>
                  </a:txBody>
                  <a:tcPr/>
                </a:tc>
                <a:tc>
                  <a:txBody>
                    <a:bodyPr/>
                    <a:lstStyle/>
                    <a:p>
                      <a:r>
                        <a:rPr lang="fr-BE" sz="1600" dirty="0" smtClean="0">
                          <a:sym typeface="Wingdings"/>
                        </a:rPr>
                        <a:t>29</a:t>
                      </a:r>
                      <a:r>
                        <a:rPr lang="fr-BE" sz="1600" baseline="0" dirty="0" smtClean="0">
                          <a:sym typeface="Wingdings"/>
                        </a:rPr>
                        <a:t> %</a:t>
                      </a:r>
                      <a:endParaRPr lang="fr-BE" sz="1600" dirty="0"/>
                    </a:p>
                  </a:txBody>
                  <a:tcPr/>
                </a:tc>
                <a:tc>
                  <a:txBody>
                    <a:bodyPr/>
                    <a:lstStyle/>
                    <a:p>
                      <a:r>
                        <a:rPr lang="fr-BE" sz="1600" dirty="0" smtClean="0"/>
                        <a:t>65%</a:t>
                      </a:r>
                      <a:endParaRPr lang="fr-BE" sz="1600" dirty="0"/>
                    </a:p>
                  </a:txBody>
                  <a:tcPr/>
                </a:tc>
                <a:tc>
                  <a:txBody>
                    <a:bodyPr/>
                    <a:lstStyle/>
                    <a:p>
                      <a:r>
                        <a:rPr lang="fr-BE" sz="1600" dirty="0" smtClean="0"/>
                        <a:t>21 %</a:t>
                      </a:r>
                      <a:endParaRPr lang="fr-BE" sz="1600" dirty="0"/>
                    </a:p>
                  </a:txBody>
                  <a:tcPr/>
                </a:tc>
              </a:tr>
              <a:tr h="370840">
                <a:tc>
                  <a:txBody>
                    <a:bodyPr/>
                    <a:lstStyle/>
                    <a:p>
                      <a:pPr marL="0" marR="0" indent="0" algn="l" defTabSz="516508" rtl="0" eaLnBrk="1" fontAlgn="auto" latinLnBrk="0" hangingPunct="1">
                        <a:lnSpc>
                          <a:spcPct val="100000"/>
                        </a:lnSpc>
                        <a:spcBef>
                          <a:spcPts val="0"/>
                        </a:spcBef>
                        <a:spcAft>
                          <a:spcPts val="0"/>
                        </a:spcAft>
                        <a:buClrTx/>
                        <a:buSzTx/>
                        <a:buFontTx/>
                        <a:buNone/>
                        <a:tabLst/>
                        <a:defRPr/>
                      </a:pPr>
                      <a:r>
                        <a:rPr lang="fr-BE" sz="1600" dirty="0" smtClean="0"/>
                        <a:t>Anxiété généralisée </a:t>
                      </a:r>
                    </a:p>
                  </a:txBody>
                  <a:tcPr/>
                </a:tc>
                <a:tc>
                  <a:txBody>
                    <a:bodyPr/>
                    <a:lstStyle/>
                    <a:p>
                      <a:r>
                        <a:rPr lang="fr-BE" sz="1600" dirty="0" smtClean="0"/>
                        <a:t>23%</a:t>
                      </a:r>
                      <a:endParaRPr lang="fr-BE" sz="1600" dirty="0"/>
                    </a:p>
                  </a:txBody>
                  <a:tcPr/>
                </a:tc>
                <a:tc>
                  <a:txBody>
                    <a:bodyPr/>
                    <a:lstStyle/>
                    <a:p>
                      <a:r>
                        <a:rPr lang="fr-BE" sz="1600" dirty="0" smtClean="0"/>
                        <a:t>27 %</a:t>
                      </a:r>
                      <a:endParaRPr lang="fr-BE" sz="1600" dirty="0"/>
                    </a:p>
                  </a:txBody>
                  <a:tcPr/>
                </a:tc>
                <a:tc>
                  <a:txBody>
                    <a:bodyPr/>
                    <a:lstStyle/>
                    <a:p>
                      <a:r>
                        <a:rPr lang="fr-BE" sz="1600" dirty="0" smtClean="0"/>
                        <a:t>-</a:t>
                      </a:r>
                      <a:endParaRPr lang="fr-BE" sz="1600" dirty="0"/>
                    </a:p>
                  </a:txBody>
                  <a:tcPr/>
                </a:tc>
                <a:tc>
                  <a:txBody>
                    <a:bodyPr/>
                    <a:lstStyle/>
                    <a:p>
                      <a:r>
                        <a:rPr lang="fr-BE" sz="1600" dirty="0" smtClean="0"/>
                        <a:t>45 %</a:t>
                      </a:r>
                      <a:endParaRPr lang="fr-BE" sz="1600" dirty="0"/>
                    </a:p>
                  </a:txBody>
                  <a:tcPr/>
                </a:tc>
                <a:tc>
                  <a:txBody>
                    <a:bodyPr/>
                    <a:lstStyle/>
                    <a:p>
                      <a:r>
                        <a:rPr lang="fr-BE" sz="1600" dirty="0" smtClean="0"/>
                        <a:t>30 %</a:t>
                      </a:r>
                      <a:endParaRPr lang="fr-BE" sz="1600" dirty="0"/>
                    </a:p>
                  </a:txBody>
                  <a:tcPr/>
                </a:tc>
              </a:tr>
              <a:tr h="370840">
                <a:tc>
                  <a:txBody>
                    <a:bodyPr/>
                    <a:lstStyle/>
                    <a:p>
                      <a:pPr marL="0" marR="0" indent="0" algn="l" defTabSz="516508" rtl="0" eaLnBrk="1" fontAlgn="auto" latinLnBrk="0" hangingPunct="1">
                        <a:lnSpc>
                          <a:spcPct val="100000"/>
                        </a:lnSpc>
                        <a:spcBef>
                          <a:spcPts val="0"/>
                        </a:spcBef>
                        <a:spcAft>
                          <a:spcPts val="0"/>
                        </a:spcAft>
                        <a:buClrTx/>
                        <a:buSzTx/>
                        <a:buFontTx/>
                        <a:buNone/>
                        <a:tabLst/>
                        <a:defRPr/>
                      </a:pPr>
                      <a:r>
                        <a:rPr lang="fr-BE" sz="1600" dirty="0" smtClean="0"/>
                        <a:t>Phobie sociale </a:t>
                      </a:r>
                    </a:p>
                  </a:txBody>
                  <a:tcPr/>
                </a:tc>
                <a:tc>
                  <a:txBody>
                    <a:bodyPr/>
                    <a:lstStyle/>
                    <a:p>
                      <a:r>
                        <a:rPr lang="fr-BE" sz="1600" dirty="0" smtClean="0"/>
                        <a:t>23 %</a:t>
                      </a:r>
                      <a:endParaRPr lang="fr-BE" sz="1600" dirty="0"/>
                    </a:p>
                  </a:txBody>
                  <a:tcPr/>
                </a:tc>
                <a:tc>
                  <a:txBody>
                    <a:bodyPr/>
                    <a:lstStyle/>
                    <a:p>
                      <a:r>
                        <a:rPr lang="fr-BE" sz="1600" dirty="0" smtClean="0"/>
                        <a:t>-</a:t>
                      </a:r>
                      <a:endParaRPr lang="fr-BE" sz="1600" dirty="0"/>
                    </a:p>
                  </a:txBody>
                  <a:tcPr/>
                </a:tc>
                <a:tc>
                  <a:txBody>
                    <a:bodyPr/>
                    <a:lstStyle/>
                    <a:p>
                      <a:pPr marL="0" marR="0" indent="0" algn="l" defTabSz="516508" rtl="0" eaLnBrk="1" fontAlgn="auto" latinLnBrk="0" hangingPunct="1">
                        <a:lnSpc>
                          <a:spcPct val="100000"/>
                        </a:lnSpc>
                        <a:spcBef>
                          <a:spcPts val="0"/>
                        </a:spcBef>
                        <a:spcAft>
                          <a:spcPts val="0"/>
                        </a:spcAft>
                        <a:buClrTx/>
                        <a:buSzTx/>
                        <a:buFontTx/>
                        <a:buNone/>
                        <a:tabLst/>
                        <a:defRPr/>
                      </a:pPr>
                      <a:r>
                        <a:rPr lang="fr-BE" sz="1600" dirty="0" smtClean="0">
                          <a:sym typeface="Wingdings"/>
                        </a:rPr>
                        <a:t>42%</a:t>
                      </a:r>
                      <a:endParaRPr lang="fr-BE" sz="1600" dirty="0" smtClean="0"/>
                    </a:p>
                  </a:txBody>
                  <a:tcPr/>
                </a:tc>
                <a:tc>
                  <a:txBody>
                    <a:bodyPr/>
                    <a:lstStyle/>
                    <a:p>
                      <a:r>
                        <a:rPr lang="fr-BE" sz="1600" dirty="0" smtClean="0"/>
                        <a:t>41%</a:t>
                      </a:r>
                      <a:endParaRPr lang="fr-BE" sz="1600" dirty="0"/>
                    </a:p>
                  </a:txBody>
                  <a:tcPr/>
                </a:tc>
                <a:tc>
                  <a:txBody>
                    <a:bodyPr/>
                    <a:lstStyle/>
                    <a:p>
                      <a:r>
                        <a:rPr lang="fr-BE" sz="1600" dirty="0" smtClean="0"/>
                        <a:t>27%</a:t>
                      </a:r>
                      <a:endParaRPr lang="fr-BE" sz="1600" dirty="0"/>
                    </a:p>
                  </a:txBody>
                  <a:tcPr/>
                </a:tc>
              </a:tr>
              <a:tr h="370840">
                <a:tc>
                  <a:txBody>
                    <a:bodyPr/>
                    <a:lstStyle/>
                    <a:p>
                      <a:pPr marL="0" marR="0" indent="0" algn="l" defTabSz="516508" rtl="0" eaLnBrk="1" fontAlgn="auto" latinLnBrk="0" hangingPunct="1">
                        <a:lnSpc>
                          <a:spcPct val="100000"/>
                        </a:lnSpc>
                        <a:spcBef>
                          <a:spcPts val="0"/>
                        </a:spcBef>
                        <a:spcAft>
                          <a:spcPts val="0"/>
                        </a:spcAft>
                        <a:buClrTx/>
                        <a:buSzTx/>
                        <a:buFontTx/>
                        <a:buNone/>
                        <a:tabLst/>
                        <a:defRPr/>
                      </a:pPr>
                      <a:r>
                        <a:rPr lang="fr-BE" sz="1600" dirty="0" smtClean="0"/>
                        <a:t>Phobie spécifique </a:t>
                      </a:r>
                    </a:p>
                  </a:txBody>
                  <a:tcPr/>
                </a:tc>
                <a:tc>
                  <a:txBody>
                    <a:bodyPr/>
                    <a:lstStyle/>
                    <a:p>
                      <a:r>
                        <a:rPr lang="fr-BE" sz="1600" dirty="0" smtClean="0"/>
                        <a:t>17 %</a:t>
                      </a:r>
                      <a:endParaRPr lang="fr-BE" sz="1600" dirty="0"/>
                    </a:p>
                  </a:txBody>
                  <a:tcPr/>
                </a:tc>
                <a:tc>
                  <a:txBody>
                    <a:bodyPr/>
                    <a:lstStyle/>
                    <a:p>
                      <a:r>
                        <a:rPr lang="fr-BE" sz="1600" dirty="0" smtClean="0"/>
                        <a:t>16%</a:t>
                      </a:r>
                      <a:endParaRPr lang="fr-BE" sz="1600" dirty="0"/>
                    </a:p>
                  </a:txBody>
                  <a:tcPr/>
                </a:tc>
                <a:tc>
                  <a:txBody>
                    <a:bodyPr/>
                    <a:lstStyle/>
                    <a:p>
                      <a:r>
                        <a:rPr lang="fr-BE" sz="1600" dirty="0" smtClean="0"/>
                        <a:t>19 %</a:t>
                      </a:r>
                      <a:endParaRPr lang="fr-BE" sz="1600" dirty="0"/>
                    </a:p>
                  </a:txBody>
                  <a:tcPr/>
                </a:tc>
                <a:tc>
                  <a:txBody>
                    <a:bodyPr/>
                    <a:lstStyle/>
                    <a:p>
                      <a:r>
                        <a:rPr lang="fr-BE" sz="1600" dirty="0" smtClean="0"/>
                        <a:t>27%</a:t>
                      </a:r>
                      <a:endParaRPr lang="fr-BE" sz="1600" dirty="0"/>
                    </a:p>
                  </a:txBody>
                  <a:tcPr/>
                </a:tc>
                <a:tc>
                  <a:txBody>
                    <a:bodyPr/>
                    <a:lstStyle/>
                    <a:p>
                      <a:r>
                        <a:rPr lang="fr-BE" sz="1600" dirty="0" smtClean="0"/>
                        <a:t>-</a:t>
                      </a:r>
                      <a:endParaRPr lang="fr-BE" sz="1600" dirty="0"/>
                    </a:p>
                  </a:txBody>
                  <a:tcPr/>
                </a:tc>
              </a:tr>
              <a:tr h="370840">
                <a:tc>
                  <a:txBody>
                    <a:bodyPr/>
                    <a:lstStyle/>
                    <a:p>
                      <a:pPr marL="0" marR="0" indent="0" algn="l" defTabSz="516508" rtl="0" eaLnBrk="1" fontAlgn="auto" latinLnBrk="0" hangingPunct="1">
                        <a:lnSpc>
                          <a:spcPct val="100000"/>
                        </a:lnSpc>
                        <a:spcBef>
                          <a:spcPts val="0"/>
                        </a:spcBef>
                        <a:spcAft>
                          <a:spcPts val="0"/>
                        </a:spcAft>
                        <a:buClrTx/>
                        <a:buSzTx/>
                        <a:buFontTx/>
                        <a:buNone/>
                        <a:tabLst/>
                        <a:defRPr/>
                      </a:pPr>
                      <a:r>
                        <a:rPr lang="fr-BE" sz="1600" spc="-50" baseline="0" dirty="0" smtClean="0"/>
                        <a:t>Etat de stress post-traumatique </a:t>
                      </a:r>
                    </a:p>
                  </a:txBody>
                  <a:tcPr/>
                </a:tc>
                <a:tc>
                  <a:txBody>
                    <a:bodyPr/>
                    <a:lstStyle/>
                    <a:p>
                      <a:r>
                        <a:rPr lang="fr-BE" sz="1600" dirty="0" smtClean="0"/>
                        <a:t>6 %</a:t>
                      </a:r>
                      <a:endParaRPr lang="fr-BE" sz="1600" dirty="0"/>
                    </a:p>
                  </a:txBody>
                  <a:tcPr/>
                </a:tc>
                <a:tc>
                  <a:txBody>
                    <a:bodyPr/>
                    <a:lstStyle/>
                    <a:p>
                      <a:r>
                        <a:rPr lang="fr-BE" sz="1600" dirty="0" smtClean="0"/>
                        <a:t>5 %</a:t>
                      </a:r>
                      <a:endParaRPr lang="fr-BE" sz="1600" dirty="0"/>
                    </a:p>
                  </a:txBody>
                  <a:tcPr/>
                </a:tc>
                <a:tc>
                  <a:txBody>
                    <a:bodyPr/>
                    <a:lstStyle/>
                    <a:p>
                      <a:r>
                        <a:rPr lang="fr-BE" sz="1600" dirty="0" smtClean="0"/>
                        <a:t>4%</a:t>
                      </a:r>
                      <a:endParaRPr lang="fr-BE" sz="1600" dirty="0"/>
                    </a:p>
                  </a:txBody>
                  <a:tcPr/>
                </a:tc>
                <a:tc>
                  <a:txBody>
                    <a:bodyPr/>
                    <a:lstStyle/>
                    <a:p>
                      <a:r>
                        <a:rPr lang="fr-BE" sz="1600" dirty="0" smtClean="0"/>
                        <a:t>-</a:t>
                      </a:r>
                      <a:endParaRPr lang="fr-BE" sz="1600" dirty="0"/>
                    </a:p>
                  </a:txBody>
                  <a:tcPr/>
                </a:tc>
                <a:tc>
                  <a:txBody>
                    <a:bodyPr/>
                    <a:lstStyle/>
                    <a:p>
                      <a:r>
                        <a:rPr lang="fr-BE" sz="1600" dirty="0" smtClean="0"/>
                        <a:t>5%</a:t>
                      </a:r>
                      <a:endParaRPr lang="fr-BE" sz="1600" dirty="0"/>
                    </a:p>
                  </a:txBody>
                  <a:tcPr/>
                </a:tc>
              </a:tr>
              <a:tr h="370840">
                <a:tc>
                  <a:txBody>
                    <a:bodyPr/>
                    <a:lstStyle/>
                    <a:p>
                      <a:pPr marL="0" marR="0" indent="0" algn="l" defTabSz="516508" rtl="0" eaLnBrk="1" fontAlgn="auto" latinLnBrk="0" hangingPunct="1">
                        <a:lnSpc>
                          <a:spcPct val="100000"/>
                        </a:lnSpc>
                        <a:spcBef>
                          <a:spcPts val="0"/>
                        </a:spcBef>
                        <a:spcAft>
                          <a:spcPts val="0"/>
                        </a:spcAft>
                        <a:buClrTx/>
                        <a:buSzTx/>
                        <a:buFontTx/>
                        <a:buNone/>
                        <a:tabLst/>
                        <a:defRPr/>
                      </a:pPr>
                      <a:r>
                        <a:rPr lang="fr-BE" sz="1600" dirty="0" smtClean="0"/>
                        <a:t>TOC </a:t>
                      </a:r>
                    </a:p>
                  </a:txBody>
                  <a:tcPr/>
                </a:tc>
                <a:tc>
                  <a:txBody>
                    <a:bodyPr/>
                    <a:lstStyle/>
                    <a:p>
                      <a:r>
                        <a:rPr lang="fr-BE" sz="1600" dirty="0" smtClean="0"/>
                        <a:t>10 %</a:t>
                      </a:r>
                      <a:endParaRPr lang="fr-BE" sz="1600" dirty="0"/>
                    </a:p>
                  </a:txBody>
                  <a:tcPr/>
                </a:tc>
                <a:tc>
                  <a:txBody>
                    <a:bodyPr/>
                    <a:lstStyle/>
                    <a:p>
                      <a:r>
                        <a:rPr lang="fr-BE" sz="1600" baseline="0" dirty="0" smtClean="0"/>
                        <a:t>13 %</a:t>
                      </a:r>
                      <a:endParaRPr lang="fr-BE" sz="1600" dirty="0"/>
                    </a:p>
                  </a:txBody>
                  <a:tcPr/>
                </a:tc>
                <a:tc>
                  <a:txBody>
                    <a:bodyPr/>
                    <a:lstStyle/>
                    <a:p>
                      <a:r>
                        <a:rPr lang="fr-BE" sz="1600" dirty="0" smtClean="0"/>
                        <a:t> 13%</a:t>
                      </a:r>
                      <a:endParaRPr lang="fr-BE" sz="1600" dirty="0"/>
                    </a:p>
                  </a:txBody>
                  <a:tcPr/>
                </a:tc>
                <a:tc>
                  <a:txBody>
                    <a:bodyPr/>
                    <a:lstStyle/>
                    <a:p>
                      <a:r>
                        <a:rPr lang="fr-BE" sz="1600" dirty="0" smtClean="0"/>
                        <a:t>22%</a:t>
                      </a:r>
                      <a:endParaRPr lang="fr-BE" sz="1600" dirty="0"/>
                    </a:p>
                  </a:txBody>
                  <a:tcPr/>
                </a:tc>
                <a:tc>
                  <a:txBody>
                    <a:bodyPr/>
                    <a:lstStyle/>
                    <a:p>
                      <a:r>
                        <a:rPr lang="fr-BE" sz="1600" dirty="0" smtClean="0"/>
                        <a:t>11%</a:t>
                      </a:r>
                      <a:endParaRPr lang="fr-BE" sz="1600" dirty="0"/>
                    </a:p>
                  </a:txBody>
                  <a:tcPr/>
                </a:tc>
              </a:tr>
              <a:tr h="370840">
                <a:tc>
                  <a:txBody>
                    <a:bodyPr/>
                    <a:lstStyle/>
                    <a:p>
                      <a:r>
                        <a:rPr lang="fr-BE" sz="1600" dirty="0" smtClean="0"/>
                        <a:t>Trouble</a:t>
                      </a:r>
                      <a:r>
                        <a:rPr lang="fr-BE" sz="1600" baseline="0" dirty="0" smtClean="0"/>
                        <a:t> panique </a:t>
                      </a:r>
                      <a:r>
                        <a:rPr lang="fr-BE" sz="1200" baseline="0" dirty="0" smtClean="0"/>
                        <a:t>(avec/sans agoraphobie)</a:t>
                      </a:r>
                      <a:endParaRPr lang="fr-BE" sz="1200" dirty="0"/>
                    </a:p>
                  </a:txBody>
                  <a:tcPr/>
                </a:tc>
                <a:tc>
                  <a:txBody>
                    <a:bodyPr/>
                    <a:lstStyle/>
                    <a:p>
                      <a:r>
                        <a:rPr lang="fr-BE" sz="1600" dirty="0" smtClean="0"/>
                        <a:t>-</a:t>
                      </a:r>
                      <a:endParaRPr lang="fr-BE" sz="1600" dirty="0"/>
                    </a:p>
                  </a:txBody>
                  <a:tcPr/>
                </a:tc>
                <a:tc>
                  <a:txBody>
                    <a:bodyPr/>
                    <a:lstStyle/>
                    <a:p>
                      <a:r>
                        <a:rPr lang="fr-BE" sz="1600" dirty="0" smtClean="0"/>
                        <a:t>26%</a:t>
                      </a:r>
                      <a:endParaRPr lang="fr-BE" sz="1600" dirty="0"/>
                    </a:p>
                  </a:txBody>
                  <a:tcPr/>
                </a:tc>
                <a:tc>
                  <a:txBody>
                    <a:bodyPr/>
                    <a:lstStyle/>
                    <a:p>
                      <a:pPr marL="0" marR="0" indent="0" algn="l" defTabSz="516508" rtl="0" eaLnBrk="1" fontAlgn="auto" latinLnBrk="0" hangingPunct="1">
                        <a:lnSpc>
                          <a:spcPct val="100000"/>
                        </a:lnSpc>
                        <a:spcBef>
                          <a:spcPts val="0"/>
                        </a:spcBef>
                        <a:spcAft>
                          <a:spcPts val="0"/>
                        </a:spcAft>
                        <a:buClrTx/>
                        <a:buSzTx/>
                        <a:buFontTx/>
                        <a:buNone/>
                        <a:tabLst/>
                        <a:defRPr/>
                      </a:pPr>
                      <a:r>
                        <a:rPr lang="fr-BE" sz="1600" baseline="0" dirty="0" smtClean="0">
                          <a:sym typeface="Wingdings"/>
                        </a:rPr>
                        <a:t>41 %</a:t>
                      </a:r>
                      <a:endParaRPr lang="fr-BE" sz="1600" dirty="0" smtClean="0"/>
                    </a:p>
                  </a:txBody>
                  <a:tcPr/>
                </a:tc>
                <a:tc>
                  <a:txBody>
                    <a:bodyPr/>
                    <a:lstStyle/>
                    <a:p>
                      <a:r>
                        <a:rPr lang="fr-BE" sz="1600" dirty="0" smtClean="0"/>
                        <a:t>55%</a:t>
                      </a:r>
                      <a:endParaRPr lang="fr-BE" sz="1600" dirty="0"/>
                    </a:p>
                  </a:txBody>
                  <a:tcPr/>
                </a:tc>
                <a:tc>
                  <a:txBody>
                    <a:bodyPr/>
                    <a:lstStyle/>
                    <a:p>
                      <a:r>
                        <a:rPr lang="fr-BE" sz="1600" dirty="0" smtClean="0"/>
                        <a:t>33%</a:t>
                      </a:r>
                      <a:endParaRPr lang="fr-BE" sz="1600" dirty="0"/>
                    </a:p>
                  </a:txBody>
                  <a:tcPr/>
                </a:tc>
              </a:tr>
              <a:tr h="370840">
                <a:tc>
                  <a:txBody>
                    <a:bodyPr/>
                    <a:lstStyle/>
                    <a:p>
                      <a:pPr marL="0" marR="0" indent="0" algn="l" defTabSz="516508" rtl="0" eaLnBrk="1" fontAlgn="auto" latinLnBrk="0" hangingPunct="1">
                        <a:lnSpc>
                          <a:spcPct val="100000"/>
                        </a:lnSpc>
                        <a:spcBef>
                          <a:spcPts val="0"/>
                        </a:spcBef>
                        <a:spcAft>
                          <a:spcPts val="0"/>
                        </a:spcAft>
                        <a:buClrTx/>
                        <a:buSzTx/>
                        <a:buFontTx/>
                        <a:buNone/>
                        <a:tabLst/>
                        <a:defRPr/>
                      </a:pPr>
                      <a:r>
                        <a:rPr lang="fr-BE" sz="1600" dirty="0" smtClean="0"/>
                        <a:t>Abus de substance</a:t>
                      </a:r>
                    </a:p>
                  </a:txBody>
                  <a:tcPr/>
                </a:tc>
                <a:tc>
                  <a:txBody>
                    <a:bodyPr/>
                    <a:lstStyle/>
                    <a:p>
                      <a:r>
                        <a:rPr lang="fr-BE" sz="1600" dirty="0" smtClean="0"/>
                        <a:t>22% </a:t>
                      </a:r>
                    </a:p>
                    <a:p>
                      <a:r>
                        <a:rPr lang="fr-BE" sz="1200" dirty="0" smtClean="0"/>
                        <a:t>(sur la vie)</a:t>
                      </a:r>
                      <a:endParaRPr lang="fr-BE" sz="1200" dirty="0"/>
                    </a:p>
                  </a:txBody>
                  <a:tcPr/>
                </a:tc>
                <a:tc>
                  <a:txBody>
                    <a:bodyPr/>
                    <a:lstStyle/>
                    <a:p>
                      <a:r>
                        <a:rPr lang="fr-BE" sz="1600" dirty="0" smtClean="0"/>
                        <a:t>39,6</a:t>
                      </a:r>
                      <a:r>
                        <a:rPr lang="fr-BE" sz="1600" baseline="0" dirty="0" smtClean="0"/>
                        <a:t> %</a:t>
                      </a:r>
                      <a:endParaRPr lang="fr-BE" sz="1600" dirty="0"/>
                    </a:p>
                  </a:txBody>
                  <a:tcPr/>
                </a:tc>
                <a:tc>
                  <a:txBody>
                    <a:bodyPr/>
                    <a:lstStyle/>
                    <a:p>
                      <a:pPr marL="0" marR="0" indent="0" algn="l" defTabSz="516508" rtl="0" eaLnBrk="1" fontAlgn="auto" latinLnBrk="0" hangingPunct="1">
                        <a:lnSpc>
                          <a:spcPct val="100000"/>
                        </a:lnSpc>
                        <a:spcBef>
                          <a:spcPts val="0"/>
                        </a:spcBef>
                        <a:spcAft>
                          <a:spcPts val="0"/>
                        </a:spcAft>
                        <a:buClrTx/>
                        <a:buSzTx/>
                        <a:buFontTx/>
                        <a:buNone/>
                        <a:tabLst/>
                        <a:defRPr/>
                      </a:pPr>
                      <a:r>
                        <a:rPr lang="fr-BE" sz="1600" dirty="0" smtClean="0">
                          <a:sym typeface="Wingdings"/>
                        </a:rPr>
                        <a:t>22</a:t>
                      </a:r>
                      <a:r>
                        <a:rPr lang="fr-BE" sz="1600" baseline="0" dirty="0" smtClean="0">
                          <a:sym typeface="Wingdings"/>
                        </a:rPr>
                        <a:t> % </a:t>
                      </a:r>
                    </a:p>
                    <a:p>
                      <a:pPr marL="0" marR="0" indent="0" algn="l" defTabSz="516508" rtl="0" eaLnBrk="1" fontAlgn="auto" latinLnBrk="0" hangingPunct="1">
                        <a:lnSpc>
                          <a:spcPct val="100000"/>
                        </a:lnSpc>
                        <a:spcBef>
                          <a:spcPts val="0"/>
                        </a:spcBef>
                        <a:spcAft>
                          <a:spcPts val="0"/>
                        </a:spcAft>
                        <a:buClrTx/>
                        <a:buSzTx/>
                        <a:buFontTx/>
                        <a:buNone/>
                        <a:tabLst/>
                        <a:defRPr/>
                      </a:pPr>
                      <a:r>
                        <a:rPr lang="fr-BE" sz="1200" baseline="0" dirty="0" smtClean="0">
                          <a:sym typeface="Wingdings"/>
                        </a:rPr>
                        <a:t>(sur la vie)</a:t>
                      </a:r>
                      <a:endParaRPr lang="fr-BE" sz="1200" dirty="0" smtClean="0"/>
                    </a:p>
                  </a:txBody>
                  <a:tcPr/>
                </a:tc>
                <a:tc>
                  <a:txBody>
                    <a:bodyPr/>
                    <a:lstStyle/>
                    <a:p>
                      <a:r>
                        <a:rPr lang="fr-BE" sz="1600" dirty="0" smtClean="0"/>
                        <a:t>élevé</a:t>
                      </a:r>
                      <a:endParaRPr lang="fr-BE" sz="1600" dirty="0"/>
                    </a:p>
                  </a:txBody>
                  <a:tcPr/>
                </a:tc>
                <a:tc>
                  <a:txBody>
                    <a:bodyPr/>
                    <a:lstStyle/>
                    <a:p>
                      <a:endParaRPr lang="fr-BE" sz="1600" dirty="0"/>
                    </a:p>
                  </a:txBody>
                  <a:tcPr/>
                </a:tc>
              </a:tr>
              <a:tr h="370840">
                <a:tc>
                  <a:txBody>
                    <a:bodyPr/>
                    <a:lstStyle/>
                    <a:p>
                      <a:pPr marL="0" marR="0" indent="0" algn="l" defTabSz="516508" rtl="0" eaLnBrk="1" fontAlgn="auto" latinLnBrk="0" hangingPunct="1">
                        <a:lnSpc>
                          <a:spcPct val="100000"/>
                        </a:lnSpc>
                        <a:spcBef>
                          <a:spcPts val="0"/>
                        </a:spcBef>
                        <a:spcAft>
                          <a:spcPts val="0"/>
                        </a:spcAft>
                        <a:buClrTx/>
                        <a:buSzTx/>
                        <a:buFontTx/>
                        <a:buNone/>
                        <a:tabLst/>
                        <a:defRPr/>
                      </a:pPr>
                      <a:r>
                        <a:rPr lang="fr-BE" sz="1600" dirty="0" smtClean="0"/>
                        <a:t>Trouble de personnalité</a:t>
                      </a:r>
                    </a:p>
                  </a:txBody>
                  <a:tcPr/>
                </a:tc>
                <a:tc>
                  <a:txBody>
                    <a:bodyPr/>
                    <a:lstStyle/>
                    <a:p>
                      <a:r>
                        <a:rPr lang="fr-BE" sz="1600" dirty="0" smtClean="0"/>
                        <a:t>25-75 % </a:t>
                      </a:r>
                    </a:p>
                    <a:p>
                      <a:r>
                        <a:rPr lang="fr-BE" sz="1200" dirty="0" smtClean="0"/>
                        <a:t>(surtout cluster C)</a:t>
                      </a:r>
                      <a:endParaRPr lang="fr-BE" sz="1200" dirty="0"/>
                    </a:p>
                  </a:txBody>
                  <a:tcPr/>
                </a:tc>
                <a:tc>
                  <a:txBody>
                    <a:bodyPr/>
                    <a:lstStyle/>
                    <a:p>
                      <a:endParaRPr lang="fr-BE" sz="1600" dirty="0"/>
                    </a:p>
                  </a:txBody>
                  <a:tcPr/>
                </a:tc>
                <a:tc>
                  <a:txBody>
                    <a:bodyPr/>
                    <a:lstStyle/>
                    <a:p>
                      <a:r>
                        <a:rPr lang="fr-BE" sz="1600" dirty="0" smtClean="0"/>
                        <a:t>33-36 %</a:t>
                      </a:r>
                      <a:endParaRPr lang="fr-BE" sz="1600" dirty="0"/>
                    </a:p>
                  </a:txBody>
                  <a:tcPr/>
                </a:tc>
                <a:tc>
                  <a:txBody>
                    <a:bodyPr/>
                    <a:lstStyle/>
                    <a:p>
                      <a:endParaRPr lang="fr-BE" sz="1600" dirty="0"/>
                    </a:p>
                  </a:txBody>
                  <a:tcPr/>
                </a:tc>
                <a:tc>
                  <a:txBody>
                    <a:bodyPr/>
                    <a:lstStyle/>
                    <a:p>
                      <a:endParaRPr lang="fr-BE" sz="1600" dirty="0"/>
                    </a:p>
                  </a:txBody>
                  <a:tcPr/>
                </a:tc>
              </a:tr>
              <a:tr h="370840">
                <a:tc>
                  <a:txBody>
                    <a:bodyPr/>
                    <a:lstStyle/>
                    <a:p>
                      <a:r>
                        <a:rPr lang="fr-BE" sz="1600" dirty="0" smtClean="0"/>
                        <a:t>Trouble</a:t>
                      </a:r>
                      <a:r>
                        <a:rPr lang="fr-BE" sz="1600" baseline="0" dirty="0" smtClean="0"/>
                        <a:t> anxieux ou de l’humeur</a:t>
                      </a:r>
                      <a:endParaRPr lang="fr-BE" sz="1600" dirty="0"/>
                    </a:p>
                  </a:txBody>
                  <a:tcPr/>
                </a:tc>
                <a:tc>
                  <a:txBody>
                    <a:bodyPr/>
                    <a:lstStyle/>
                    <a:p>
                      <a:pPr marL="0" marR="0" indent="0" algn="l" defTabSz="516508" rtl="0" eaLnBrk="1" fontAlgn="auto" latinLnBrk="0" hangingPunct="1">
                        <a:lnSpc>
                          <a:spcPct val="100000"/>
                        </a:lnSpc>
                        <a:spcBef>
                          <a:spcPts val="0"/>
                        </a:spcBef>
                        <a:spcAft>
                          <a:spcPts val="0"/>
                        </a:spcAft>
                        <a:buClrTx/>
                        <a:buSzTx/>
                        <a:buFontTx/>
                        <a:buNone/>
                        <a:tabLst/>
                        <a:defRPr/>
                      </a:pPr>
                      <a:r>
                        <a:rPr lang="fr-BE" sz="1600" dirty="0" smtClean="0"/>
                        <a:t>68%</a:t>
                      </a:r>
                    </a:p>
                  </a:txBody>
                  <a:tcPr/>
                </a:tc>
                <a:tc>
                  <a:txBody>
                    <a:bodyPr/>
                    <a:lstStyle/>
                    <a:p>
                      <a:r>
                        <a:rPr lang="fr-BE" sz="1600" dirty="0" smtClean="0"/>
                        <a:t>83 %</a:t>
                      </a:r>
                      <a:endParaRPr lang="fr-BE" sz="1600" dirty="0"/>
                    </a:p>
                  </a:txBody>
                  <a:tcPr/>
                </a:tc>
                <a:tc>
                  <a:txBody>
                    <a:bodyPr/>
                    <a:lstStyle/>
                    <a:p>
                      <a:r>
                        <a:rPr lang="fr-BE" sz="1600" dirty="0" smtClean="0"/>
                        <a:t>57%</a:t>
                      </a:r>
                      <a:endParaRPr lang="fr-BE" sz="1600" dirty="0"/>
                    </a:p>
                  </a:txBody>
                  <a:tcPr/>
                </a:tc>
                <a:tc>
                  <a:txBody>
                    <a:bodyPr/>
                    <a:lstStyle/>
                    <a:p>
                      <a:r>
                        <a:rPr lang="fr-BE" sz="1600" dirty="0" smtClean="0"/>
                        <a:t>98%</a:t>
                      </a:r>
                      <a:endParaRPr lang="fr-BE" sz="1600" dirty="0"/>
                    </a:p>
                  </a:txBody>
                  <a:tcPr/>
                </a:tc>
                <a:tc>
                  <a:txBody>
                    <a:bodyPr/>
                    <a:lstStyle/>
                    <a:p>
                      <a:r>
                        <a:rPr lang="fr-BE" sz="1600" dirty="0" smtClean="0"/>
                        <a:t>70%</a:t>
                      </a:r>
                      <a:endParaRPr lang="fr-BE" sz="16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custDataLst>
              <p:tags r:id="rId2"/>
            </p:custDataLst>
          </p:nvPr>
        </p:nvSpPr>
        <p:spPr>
          <a:xfrm>
            <a:off x="0" y="228600"/>
            <a:ext cx="9144000" cy="838200"/>
          </a:xfrm>
        </p:spPr>
        <p:txBody>
          <a:bodyPr>
            <a:normAutofit/>
          </a:bodyPr>
          <a:lstStyle/>
          <a:p>
            <a:r>
              <a:rPr lang="fr-FR" sz="3200" b="1" dirty="0" smtClean="0">
                <a:latin typeface="Times New Roman" pitchFamily="18" charset="0"/>
              </a:rPr>
              <a:t>COMORBIDITÉ </a:t>
            </a:r>
            <a:r>
              <a:rPr lang="fr-BE" sz="3200" b="1" dirty="0" smtClean="0">
                <a:latin typeface="Times New Roman" pitchFamily="18" charset="0"/>
              </a:rPr>
              <a:t>SUR L’</a:t>
            </a:r>
            <a:r>
              <a:rPr lang="fr-FR" sz="3200" b="1" dirty="0" smtClean="0">
                <a:latin typeface="Times New Roman" pitchFamily="18" charset="0"/>
              </a:rPr>
              <a:t>AXE I (DSM-IV-R)</a:t>
            </a:r>
          </a:p>
        </p:txBody>
      </p:sp>
      <p:sp>
        <p:nvSpPr>
          <p:cNvPr id="2053" name="Rectangle 3"/>
          <p:cNvSpPr>
            <a:spLocks noGrp="1" noChangeArrowheads="1"/>
          </p:cNvSpPr>
          <p:nvPr>
            <p:ph idx="1"/>
            <p:custDataLst>
              <p:tags r:id="rId3"/>
            </p:custDataLst>
          </p:nvPr>
        </p:nvSpPr>
        <p:spPr>
          <a:xfrm>
            <a:off x="0" y="1371600"/>
            <a:ext cx="9144000" cy="5410200"/>
          </a:xfrm>
        </p:spPr>
        <p:txBody>
          <a:bodyPr/>
          <a:lstStyle/>
          <a:p>
            <a:pPr marL="0" indent="0" algn="ctr">
              <a:lnSpc>
                <a:spcPct val="90000"/>
              </a:lnSpc>
              <a:buFont typeface="Monotype Sorts" charset="0"/>
              <a:buNone/>
              <a:tabLst>
                <a:tab pos="6762750" algn="l"/>
              </a:tabLst>
            </a:pPr>
            <a:r>
              <a:rPr lang="fr-FR" sz="2200" b="1" dirty="0" smtClean="0">
                <a:solidFill>
                  <a:srgbClr val="FFFF00"/>
                </a:solidFill>
                <a:latin typeface="Times New Roman" pitchFamily="18" charset="0"/>
              </a:rPr>
              <a:t>LA COMORBIDITÉ EST LA RÈGLE PLUTÔT QUE L’EXCEPTION</a:t>
            </a:r>
          </a:p>
          <a:p>
            <a:pPr marL="3981450" lvl="3" algn="ctr">
              <a:lnSpc>
                <a:spcPct val="60000"/>
              </a:lnSpc>
              <a:buFont typeface="Monotype Sorts" charset="0"/>
              <a:buNone/>
              <a:tabLst>
                <a:tab pos="6762750" algn="l"/>
              </a:tabLst>
            </a:pPr>
            <a:r>
              <a:rPr lang="fr-FR" sz="800" dirty="0" smtClean="0"/>
              <a:t>      </a:t>
            </a:r>
          </a:p>
          <a:p>
            <a:pPr marL="0" indent="0">
              <a:lnSpc>
                <a:spcPts val="200"/>
              </a:lnSpc>
              <a:spcBef>
                <a:spcPts val="0"/>
              </a:spcBef>
              <a:buFont typeface="Monotype Sorts" charset="0"/>
              <a:buNone/>
              <a:tabLst>
                <a:tab pos="6762750" algn="l"/>
              </a:tabLst>
            </a:pPr>
            <a:endParaRPr lang="fr-FR" sz="800" b="1" dirty="0" smtClean="0">
              <a:solidFill>
                <a:schemeClr val="hlink"/>
              </a:solidFill>
              <a:latin typeface="Times New Roman" pitchFamily="18" charset="0"/>
            </a:endParaRPr>
          </a:p>
          <a:p>
            <a:pPr marL="2189163" lvl="1" indent="-471488">
              <a:lnSpc>
                <a:spcPct val="90000"/>
              </a:lnSpc>
              <a:spcBef>
                <a:spcPts val="600"/>
              </a:spcBef>
              <a:spcAft>
                <a:spcPts val="600"/>
              </a:spcAft>
              <a:buClr>
                <a:srgbClr val="FFFF00"/>
              </a:buClr>
              <a:buSzTx/>
              <a:buFont typeface="Wingdings" pitchFamily="2" charset="2"/>
              <a:buChar char="Ø"/>
              <a:tabLst>
                <a:tab pos="6762750" algn="l"/>
              </a:tabLst>
            </a:pPr>
            <a:r>
              <a:rPr lang="fr-FR" sz="2400" dirty="0" smtClean="0">
                <a:latin typeface="Times New Roman" pitchFamily="18" charset="0"/>
              </a:rPr>
              <a:t>Dépression majeure </a:t>
            </a:r>
            <a:r>
              <a:rPr lang="fr-BE" sz="2400" dirty="0" smtClean="0">
                <a:latin typeface="Times New Roman" pitchFamily="18" charset="0"/>
              </a:rPr>
              <a:t>ou dysthymie </a:t>
            </a:r>
            <a:r>
              <a:rPr lang="fr-FR" sz="2400" dirty="0" smtClean="0">
                <a:latin typeface="Times New Roman" pitchFamily="18" charset="0"/>
              </a:rPr>
              <a:t>(</a:t>
            </a:r>
            <a:r>
              <a:rPr lang="fr-BE" sz="2400" dirty="0" smtClean="0">
                <a:latin typeface="Times New Roman" pitchFamily="18" charset="0"/>
              </a:rPr>
              <a:t>30</a:t>
            </a:r>
            <a:r>
              <a:rPr lang="fr-FR" sz="2400" dirty="0" smtClean="0">
                <a:latin typeface="Times New Roman" pitchFamily="18" charset="0"/>
              </a:rPr>
              <a:t> % à </a:t>
            </a:r>
            <a:r>
              <a:rPr lang="fr-BE" sz="2400" dirty="0" smtClean="0">
                <a:latin typeface="Times New Roman" pitchFamily="18" charset="0"/>
              </a:rPr>
              <a:t>50</a:t>
            </a:r>
            <a:r>
              <a:rPr lang="fr-FR" sz="2400" dirty="0" smtClean="0">
                <a:latin typeface="Times New Roman" pitchFamily="18" charset="0"/>
              </a:rPr>
              <a:t> %) </a:t>
            </a:r>
            <a:endParaRPr lang="fr-FR" sz="800" dirty="0" smtClean="0">
              <a:latin typeface="Times New Roman" pitchFamily="18" charset="0"/>
            </a:endParaRPr>
          </a:p>
          <a:p>
            <a:pPr marL="2189163" lvl="1" indent="-471488">
              <a:lnSpc>
                <a:spcPct val="90000"/>
              </a:lnSpc>
              <a:spcBef>
                <a:spcPts val="600"/>
              </a:spcBef>
              <a:spcAft>
                <a:spcPts val="600"/>
              </a:spcAft>
              <a:buClr>
                <a:srgbClr val="FFFF00"/>
              </a:buClr>
              <a:buSzTx/>
              <a:buFont typeface="Wingdings" pitchFamily="2" charset="2"/>
              <a:buChar char="Ø"/>
              <a:tabLst>
                <a:tab pos="6762750" algn="l"/>
              </a:tabLst>
            </a:pPr>
            <a:r>
              <a:rPr lang="fr-FR" sz="2400" dirty="0" smtClean="0">
                <a:latin typeface="Times New Roman" pitchFamily="18" charset="0"/>
              </a:rPr>
              <a:t>Phobie sociale (</a:t>
            </a:r>
            <a:r>
              <a:rPr lang="fr-BE" sz="2400" dirty="0" smtClean="0">
                <a:latin typeface="Times New Roman" pitchFamily="18" charset="0"/>
              </a:rPr>
              <a:t>35</a:t>
            </a:r>
            <a:r>
              <a:rPr lang="fr-FR" sz="2400" dirty="0" smtClean="0">
                <a:latin typeface="Times New Roman" pitchFamily="18" charset="0"/>
              </a:rPr>
              <a:t> à </a:t>
            </a:r>
            <a:r>
              <a:rPr lang="fr-BE" sz="2400" dirty="0" smtClean="0">
                <a:latin typeface="Times New Roman" pitchFamily="18" charset="0"/>
              </a:rPr>
              <a:t>41</a:t>
            </a:r>
            <a:r>
              <a:rPr lang="fr-FR" sz="2400" dirty="0" smtClean="0">
                <a:latin typeface="Times New Roman" pitchFamily="18" charset="0"/>
              </a:rPr>
              <a:t> %)</a:t>
            </a:r>
            <a:endParaRPr lang="fr-FR" sz="800" dirty="0" smtClean="0">
              <a:latin typeface="Times New Roman" pitchFamily="18" charset="0"/>
            </a:endParaRPr>
          </a:p>
          <a:p>
            <a:pPr marL="2189163" lvl="1" indent="-471488">
              <a:lnSpc>
                <a:spcPct val="90000"/>
              </a:lnSpc>
              <a:spcBef>
                <a:spcPts val="600"/>
              </a:spcBef>
              <a:spcAft>
                <a:spcPts val="600"/>
              </a:spcAft>
              <a:buClr>
                <a:srgbClr val="FFFF00"/>
              </a:buClr>
              <a:buSzTx/>
              <a:buFont typeface="Wingdings" pitchFamily="2" charset="2"/>
              <a:buChar char="Ø"/>
              <a:tabLst>
                <a:tab pos="6762750" algn="l"/>
              </a:tabLst>
            </a:pPr>
            <a:r>
              <a:rPr lang="fr-FR" sz="2400" dirty="0" smtClean="0">
                <a:latin typeface="Times New Roman" pitchFamily="18" charset="0"/>
              </a:rPr>
              <a:t>Trouble panique </a:t>
            </a:r>
            <a:r>
              <a:rPr lang="fr-BE" sz="2400" dirty="0" smtClean="0">
                <a:latin typeface="Times New Roman" pitchFamily="18" charset="0"/>
              </a:rPr>
              <a:t>avec/sans agoraphobie </a:t>
            </a:r>
            <a:r>
              <a:rPr lang="fr-FR" sz="2400" dirty="0" smtClean="0">
                <a:latin typeface="Times New Roman" pitchFamily="18" charset="0"/>
              </a:rPr>
              <a:t>(de 1</a:t>
            </a:r>
            <a:r>
              <a:rPr lang="fr-BE" sz="2400" dirty="0" smtClean="0">
                <a:latin typeface="Times New Roman" pitchFamily="18" charset="0"/>
              </a:rPr>
              <a:t>2</a:t>
            </a:r>
            <a:r>
              <a:rPr lang="fr-FR" sz="2400" dirty="0" smtClean="0">
                <a:latin typeface="Times New Roman" pitchFamily="18" charset="0"/>
              </a:rPr>
              <a:t> à </a:t>
            </a:r>
            <a:r>
              <a:rPr lang="fr-BE" sz="2400" dirty="0" smtClean="0">
                <a:latin typeface="Times New Roman" pitchFamily="18" charset="0"/>
              </a:rPr>
              <a:t>30</a:t>
            </a:r>
            <a:r>
              <a:rPr lang="fr-FR" sz="2400" dirty="0" smtClean="0">
                <a:latin typeface="Times New Roman" pitchFamily="18" charset="0"/>
              </a:rPr>
              <a:t> %)</a:t>
            </a:r>
            <a:endParaRPr lang="fr-BE" sz="800" dirty="0" smtClean="0">
              <a:latin typeface="Times New Roman" pitchFamily="18" charset="0"/>
            </a:endParaRPr>
          </a:p>
          <a:p>
            <a:pPr marL="2189163" lvl="1" indent="-471488">
              <a:lnSpc>
                <a:spcPct val="90000"/>
              </a:lnSpc>
              <a:spcBef>
                <a:spcPts val="600"/>
              </a:spcBef>
              <a:spcAft>
                <a:spcPts val="600"/>
              </a:spcAft>
              <a:buClr>
                <a:srgbClr val="FFFF00"/>
              </a:buClr>
              <a:buSzTx/>
              <a:buFont typeface="Wingdings" pitchFamily="2" charset="2"/>
              <a:buChar char="Ø"/>
              <a:tabLst>
                <a:tab pos="6762750" algn="l"/>
              </a:tabLst>
            </a:pPr>
            <a:r>
              <a:rPr lang="fr-FR" sz="2400" dirty="0" smtClean="0">
                <a:latin typeface="Times New Roman" pitchFamily="18" charset="0"/>
              </a:rPr>
              <a:t>Phobie spécifique (</a:t>
            </a:r>
            <a:r>
              <a:rPr lang="fr-BE" sz="2400" dirty="0" smtClean="0">
                <a:latin typeface="Times New Roman" pitchFamily="18" charset="0"/>
              </a:rPr>
              <a:t>1</a:t>
            </a:r>
            <a:r>
              <a:rPr lang="fr-FR" sz="2400" dirty="0" smtClean="0">
                <a:latin typeface="Times New Roman" pitchFamily="18" charset="0"/>
              </a:rPr>
              <a:t>7 à </a:t>
            </a:r>
            <a:r>
              <a:rPr lang="fr-BE" sz="2400" dirty="0" smtClean="0">
                <a:latin typeface="Times New Roman" pitchFamily="18" charset="0"/>
              </a:rPr>
              <a:t>21</a:t>
            </a:r>
            <a:r>
              <a:rPr lang="fr-FR" sz="2400" dirty="0" smtClean="0">
                <a:latin typeface="Times New Roman" pitchFamily="18" charset="0"/>
              </a:rPr>
              <a:t> %)</a:t>
            </a:r>
            <a:endParaRPr lang="fr-FR" sz="700" dirty="0" smtClean="0">
              <a:latin typeface="Times New Roman" pitchFamily="18" charset="0"/>
            </a:endParaRPr>
          </a:p>
          <a:p>
            <a:pPr marL="2189163" lvl="1" indent="-471488">
              <a:lnSpc>
                <a:spcPct val="90000"/>
              </a:lnSpc>
              <a:spcBef>
                <a:spcPts val="600"/>
              </a:spcBef>
              <a:spcAft>
                <a:spcPts val="600"/>
              </a:spcAft>
              <a:buClr>
                <a:srgbClr val="FFFF00"/>
              </a:buClr>
              <a:buSzTx/>
              <a:buFont typeface="Wingdings" pitchFamily="2" charset="2"/>
              <a:buChar char="Ø"/>
              <a:tabLst>
                <a:tab pos="6762750" algn="l"/>
              </a:tabLst>
            </a:pPr>
            <a:r>
              <a:rPr lang="fr-FR" sz="2400" dirty="0" smtClean="0">
                <a:latin typeface="Times New Roman" pitchFamily="18" charset="0"/>
              </a:rPr>
              <a:t>Abus et/ou dépendance à l’alcool (8 à 24 %) </a:t>
            </a:r>
            <a:endParaRPr lang="fr-FR" sz="800" dirty="0" smtClean="0">
              <a:latin typeface="Times New Roman" pitchFamily="18" charset="0"/>
            </a:endParaRPr>
          </a:p>
          <a:p>
            <a:pPr marL="2189163" lvl="1" indent="-471488">
              <a:lnSpc>
                <a:spcPct val="90000"/>
              </a:lnSpc>
              <a:spcBef>
                <a:spcPts val="600"/>
              </a:spcBef>
              <a:spcAft>
                <a:spcPts val="600"/>
              </a:spcAft>
              <a:buClr>
                <a:srgbClr val="FFFF00"/>
              </a:buClr>
              <a:buSzTx/>
              <a:buFont typeface="Wingdings" pitchFamily="2" charset="2"/>
              <a:buChar char="Ø"/>
              <a:tabLst>
                <a:tab pos="6762750" algn="l"/>
              </a:tabLst>
            </a:pPr>
            <a:r>
              <a:rPr lang="fr-BE" sz="2400" dirty="0" smtClean="0">
                <a:latin typeface="Times New Roman" pitchFamily="18" charset="0"/>
              </a:rPr>
              <a:t>Trouble anxiété généralisée (7 à 22 %)</a:t>
            </a:r>
            <a:endParaRPr lang="fr-BE" sz="800" dirty="0" smtClean="0">
              <a:latin typeface="Times New Roman" pitchFamily="18" charset="0"/>
            </a:endParaRPr>
          </a:p>
          <a:p>
            <a:pPr marL="2189163" lvl="1" indent="-471488">
              <a:lnSpc>
                <a:spcPct val="90000"/>
              </a:lnSpc>
              <a:spcBef>
                <a:spcPts val="600"/>
              </a:spcBef>
              <a:spcAft>
                <a:spcPts val="600"/>
              </a:spcAft>
              <a:buClr>
                <a:srgbClr val="FFFF00"/>
              </a:buClr>
              <a:buSzTx/>
              <a:buFont typeface="Wingdings" pitchFamily="2" charset="2"/>
              <a:buChar char="Ø"/>
              <a:tabLst>
                <a:tab pos="6762750" algn="l"/>
              </a:tabLst>
            </a:pPr>
            <a:r>
              <a:rPr lang="fr-BE" sz="2400" dirty="0" smtClean="0">
                <a:latin typeface="Times New Roman" pitchFamily="18" charset="0"/>
              </a:rPr>
              <a:t>Trouble bipolaire (15 %)</a:t>
            </a:r>
            <a:endParaRPr lang="fr-FR" sz="800" dirty="0" smtClean="0">
              <a:latin typeface="Times New Roman" pitchFamily="18" charset="0"/>
            </a:endParaRPr>
          </a:p>
          <a:p>
            <a:pPr marL="2189163" lvl="1" indent="-471488">
              <a:lnSpc>
                <a:spcPct val="90000"/>
              </a:lnSpc>
              <a:spcBef>
                <a:spcPts val="600"/>
              </a:spcBef>
              <a:spcAft>
                <a:spcPts val="600"/>
              </a:spcAft>
              <a:buClr>
                <a:srgbClr val="FFFF00"/>
              </a:buClr>
              <a:buSzTx/>
              <a:buFont typeface="Wingdings" pitchFamily="2" charset="2"/>
              <a:buChar char="Ø"/>
              <a:tabLst>
                <a:tab pos="6762750" algn="l"/>
              </a:tabLst>
            </a:pPr>
            <a:r>
              <a:rPr lang="fr-FR" sz="2400" dirty="0" smtClean="0">
                <a:latin typeface="Times New Roman" pitchFamily="18" charset="0"/>
              </a:rPr>
              <a:t>Troubles alimentaires (jusqu’à 8 %)</a:t>
            </a:r>
            <a:endParaRPr lang="fr-FR" sz="800" dirty="0" smtClean="0">
              <a:latin typeface="Times New Roman" pitchFamily="18" charset="0"/>
            </a:endParaRPr>
          </a:p>
          <a:p>
            <a:pPr marL="2189163" lvl="1" indent="-471488">
              <a:lnSpc>
                <a:spcPct val="90000"/>
              </a:lnSpc>
              <a:spcBef>
                <a:spcPts val="600"/>
              </a:spcBef>
              <a:spcAft>
                <a:spcPts val="600"/>
              </a:spcAft>
              <a:buClr>
                <a:srgbClr val="FFFF00"/>
              </a:buClr>
              <a:buSzTx/>
              <a:buFont typeface="Wingdings" pitchFamily="2" charset="2"/>
              <a:buChar char="Ø"/>
              <a:tabLst>
                <a:tab pos="6762750" algn="l"/>
              </a:tabLst>
            </a:pPr>
            <a:r>
              <a:rPr lang="fr-FR" sz="2400" dirty="0" smtClean="0">
                <a:latin typeface="Times New Roman" pitchFamily="18" charset="0"/>
              </a:rPr>
              <a:t>Syndrome de Gilles de la Tourette (5 %)</a:t>
            </a:r>
            <a:endParaRPr lang="fr-BE" sz="2400" dirty="0" smtClean="0">
              <a:latin typeface="Times New Roman" pitchFamily="18" charset="0"/>
            </a:endParaRPr>
          </a:p>
          <a:p>
            <a:pPr marL="2189163" lvl="1" indent="-1916113">
              <a:spcBef>
                <a:spcPts val="0"/>
              </a:spcBef>
              <a:buClr>
                <a:schemeClr val="hlink"/>
              </a:buClr>
              <a:buSzTx/>
              <a:buFont typeface="Wingdings" pitchFamily="2" charset="2"/>
              <a:buNone/>
              <a:tabLst>
                <a:tab pos="6762750" algn="l"/>
              </a:tabLst>
            </a:pPr>
            <a:r>
              <a:rPr lang="fr-BE" sz="2000" i="1" dirty="0" smtClean="0">
                <a:latin typeface="Times New Roman" pitchFamily="18" charset="0"/>
              </a:rPr>
              <a:t>Rem.:1) ! en cas d’état de stress post-traumatique, traiter les 2 troubles</a:t>
            </a:r>
          </a:p>
          <a:p>
            <a:pPr marL="0" indent="0">
              <a:spcBef>
                <a:spcPts val="0"/>
              </a:spcBef>
              <a:buClr>
                <a:schemeClr val="hlink"/>
              </a:buClr>
              <a:buSzTx/>
              <a:buFont typeface="Wingdings" pitchFamily="2" charset="2"/>
              <a:buNone/>
              <a:tabLst>
                <a:tab pos="6762750" algn="l"/>
              </a:tabLst>
            </a:pPr>
            <a:r>
              <a:rPr lang="fr-BE" sz="2000" i="1" dirty="0" smtClean="0">
                <a:latin typeface="Times New Roman" pitchFamily="18" charset="0"/>
              </a:rPr>
              <a:t>             2) Si dépression ou abus et/ou dépendance sévères </a:t>
            </a:r>
            <a:r>
              <a:rPr lang="fr-BE" sz="2000" i="1" dirty="0" smtClean="0">
                <a:latin typeface="Times New Roman" pitchFamily="18" charset="0"/>
                <a:sym typeface="Wingdings" pitchFamily="2" charset="2"/>
              </a:rPr>
              <a:t></a:t>
            </a:r>
            <a:r>
              <a:rPr lang="fr-BE" sz="2000" i="1" dirty="0" smtClean="0">
                <a:latin typeface="Times New Roman" pitchFamily="18" charset="0"/>
              </a:rPr>
              <a:t> les traiter en premier</a:t>
            </a:r>
            <a:endParaRPr lang="fr-FR" sz="2000" i="1" dirty="0" smtClean="0">
              <a:latin typeface="Times New Roman" pitchFamily="18" charset="0"/>
            </a:endParaRPr>
          </a:p>
        </p:txBody>
      </p:sp>
      <p:graphicFrame>
        <p:nvGraphicFramePr>
          <p:cNvPr id="2050" name="Object 1024">
            <a:hlinkClick r:id="" action="ppaction://ole?verb=0"/>
          </p:cNvPr>
          <p:cNvGraphicFramePr>
            <a:graphicFrameLocks/>
          </p:cNvGraphicFramePr>
          <p:nvPr/>
        </p:nvGraphicFramePr>
        <p:xfrm>
          <a:off x="304800" y="1752600"/>
          <a:ext cx="533400" cy="685800"/>
        </p:xfrm>
        <a:graphic>
          <a:graphicData uri="http://schemas.openxmlformats.org/presentationml/2006/ole">
            <p:oleObj spid="_x0000_s66562" name="Microsoft ClipArt Gallery" r:id="rId6" imgW="1828800" imgH="3305160" progId="">
              <p:embed/>
            </p:oleObj>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custDataLst>
              <p:tags r:id="rId2"/>
            </p:custDataLst>
          </p:nvPr>
        </p:nvSpPr>
        <p:spPr>
          <a:xfrm>
            <a:off x="0" y="228600"/>
            <a:ext cx="9144000" cy="838200"/>
          </a:xfrm>
        </p:spPr>
        <p:txBody>
          <a:bodyPr>
            <a:normAutofit/>
          </a:bodyPr>
          <a:lstStyle/>
          <a:p>
            <a:r>
              <a:rPr lang="fr-FR" sz="3200" b="1" dirty="0" smtClean="0"/>
              <a:t>COMORBIDITÉ</a:t>
            </a:r>
            <a:r>
              <a:rPr lang="fr-BE" sz="3200" b="1" dirty="0" smtClean="0"/>
              <a:t> SUR L’AXE II (DSM-IV-R)</a:t>
            </a:r>
            <a:r>
              <a:rPr lang="fr-FR" sz="3200" b="1" dirty="0" smtClean="0"/>
              <a:t> </a:t>
            </a:r>
          </a:p>
        </p:txBody>
      </p:sp>
      <p:sp>
        <p:nvSpPr>
          <p:cNvPr id="3077" name="Rectangle 3"/>
          <p:cNvSpPr>
            <a:spLocks noGrp="1" noChangeArrowheads="1"/>
          </p:cNvSpPr>
          <p:nvPr>
            <p:ph idx="1"/>
            <p:custDataLst>
              <p:tags r:id="rId3"/>
            </p:custDataLst>
          </p:nvPr>
        </p:nvSpPr>
        <p:spPr>
          <a:xfrm>
            <a:off x="0" y="1066800"/>
            <a:ext cx="9144000" cy="5715000"/>
          </a:xfrm>
        </p:spPr>
        <p:txBody>
          <a:bodyPr/>
          <a:lstStyle/>
          <a:p>
            <a:pPr marL="0" indent="0">
              <a:lnSpc>
                <a:spcPct val="60000"/>
              </a:lnSpc>
              <a:buFont typeface="Monotype Sorts" charset="0"/>
              <a:buNone/>
            </a:pPr>
            <a:endParaRPr lang="fr-FR" sz="600" b="1" dirty="0" smtClean="0">
              <a:solidFill>
                <a:srgbClr val="FC0128"/>
              </a:solidFill>
              <a:latin typeface="Times New Roman" pitchFamily="18" charset="0"/>
            </a:endParaRPr>
          </a:p>
          <a:p>
            <a:pPr marL="0" indent="0" algn="ctr">
              <a:lnSpc>
                <a:spcPct val="80000"/>
              </a:lnSpc>
              <a:buFont typeface="Monotype Sorts" charset="0"/>
              <a:buNone/>
            </a:pPr>
            <a:r>
              <a:rPr lang="fr-BE" sz="1800" b="1" dirty="0" smtClean="0">
                <a:solidFill>
                  <a:schemeClr val="hlink"/>
                </a:solidFill>
                <a:latin typeface="Times New Roman" pitchFamily="18" charset="0"/>
              </a:rPr>
              <a:t>  </a:t>
            </a:r>
            <a:r>
              <a:rPr lang="fr-FR" sz="2200" b="1" dirty="0" smtClean="0">
                <a:solidFill>
                  <a:srgbClr val="FFFF00"/>
                </a:solidFill>
                <a:latin typeface="Times New Roman" pitchFamily="18" charset="0"/>
              </a:rPr>
              <a:t>DANS PRÈS DE </a:t>
            </a:r>
            <a:r>
              <a:rPr lang="fr-BE" sz="2200" b="1" dirty="0" smtClean="0">
                <a:solidFill>
                  <a:srgbClr val="FFFF00"/>
                </a:solidFill>
                <a:latin typeface="Times New Roman" pitchFamily="18" charset="0"/>
              </a:rPr>
              <a:t>30 à </a:t>
            </a:r>
            <a:r>
              <a:rPr lang="fr-FR" sz="2200" b="1" dirty="0" smtClean="0">
                <a:solidFill>
                  <a:srgbClr val="FFFF00"/>
                </a:solidFill>
                <a:latin typeface="Times New Roman" pitchFamily="18" charset="0"/>
              </a:rPr>
              <a:t>68 % DES CAS, IL EXISTE UN </a:t>
            </a:r>
            <a:endParaRPr lang="fr-BE" sz="2200" b="1" dirty="0" smtClean="0">
              <a:solidFill>
                <a:srgbClr val="FFFF00"/>
              </a:solidFill>
              <a:latin typeface="Times New Roman" pitchFamily="18" charset="0"/>
            </a:endParaRPr>
          </a:p>
          <a:p>
            <a:pPr marL="0" indent="0" algn="ctr">
              <a:lnSpc>
                <a:spcPct val="80000"/>
              </a:lnSpc>
              <a:buFont typeface="Monotype Sorts" charset="0"/>
              <a:buNone/>
            </a:pPr>
            <a:r>
              <a:rPr lang="fr-FR" sz="2200" b="1" dirty="0" smtClean="0">
                <a:solidFill>
                  <a:srgbClr val="FFFF00"/>
                </a:solidFill>
                <a:latin typeface="Times New Roman" pitchFamily="18" charset="0"/>
              </a:rPr>
              <a:t>TROUBLE DE</a:t>
            </a:r>
            <a:r>
              <a:rPr lang="fr-BE" sz="2200" b="1" dirty="0" smtClean="0">
                <a:solidFill>
                  <a:srgbClr val="FFFF00"/>
                </a:solidFill>
                <a:latin typeface="Times New Roman" pitchFamily="18" charset="0"/>
              </a:rPr>
              <a:t> </a:t>
            </a:r>
            <a:r>
              <a:rPr lang="fr-FR" sz="2200" b="1" dirty="0" smtClean="0">
                <a:solidFill>
                  <a:srgbClr val="FFFF00"/>
                </a:solidFill>
                <a:latin typeface="Times New Roman" pitchFamily="18" charset="0"/>
              </a:rPr>
              <a:t>PERSONNALITÉ</a:t>
            </a:r>
            <a:endParaRPr lang="fr-BE" sz="2200" b="1" dirty="0" smtClean="0">
              <a:solidFill>
                <a:srgbClr val="FFFF00"/>
              </a:solidFill>
              <a:latin typeface="Times New Roman" pitchFamily="18" charset="0"/>
            </a:endParaRPr>
          </a:p>
          <a:p>
            <a:pPr marL="0" indent="0" algn="ctr">
              <a:lnSpc>
                <a:spcPct val="50000"/>
              </a:lnSpc>
              <a:buFont typeface="Monotype Sorts" charset="0"/>
              <a:buNone/>
            </a:pPr>
            <a:endParaRPr lang="fr-FR" sz="800" b="1" dirty="0" smtClean="0">
              <a:solidFill>
                <a:schemeClr val="hlink"/>
              </a:solidFill>
              <a:latin typeface="Times New Roman" pitchFamily="18" charset="0"/>
            </a:endParaRPr>
          </a:p>
          <a:p>
            <a:pPr marL="0" indent="0">
              <a:lnSpc>
                <a:spcPct val="80000"/>
              </a:lnSpc>
              <a:buFont typeface="Monotype Sorts" charset="0"/>
              <a:buNone/>
            </a:pPr>
            <a:r>
              <a:rPr lang="fr-BE" sz="2400" b="1" i="1" dirty="0" smtClean="0">
                <a:solidFill>
                  <a:srgbClr val="FFFF00"/>
                </a:solidFill>
                <a:latin typeface="Times New Roman" pitchFamily="18" charset="0"/>
              </a:rPr>
              <a:t>                                         </a:t>
            </a:r>
            <a:r>
              <a:rPr lang="fr-FR" sz="2200" b="1" i="1" dirty="0" smtClean="0">
                <a:solidFill>
                  <a:srgbClr val="FFFF00"/>
                </a:solidFill>
                <a:latin typeface="Times New Roman" pitchFamily="18" charset="0"/>
              </a:rPr>
              <a:t>CLUSTER C ( 64 % )</a:t>
            </a:r>
          </a:p>
          <a:p>
            <a:pPr marL="0" indent="0">
              <a:lnSpc>
                <a:spcPct val="65000"/>
              </a:lnSpc>
              <a:buFont typeface="Monotype Sorts" charset="0"/>
              <a:buNone/>
            </a:pPr>
            <a:r>
              <a:rPr lang="fr-FR" sz="2200" dirty="0" smtClean="0">
                <a:latin typeface="Times New Roman" pitchFamily="18" charset="0"/>
              </a:rPr>
              <a:t>                                          </a:t>
            </a:r>
            <a:r>
              <a:rPr lang="fr-BE" sz="2200" dirty="0" smtClean="0">
                <a:latin typeface="Times New Roman" pitchFamily="18" charset="0"/>
              </a:rPr>
              <a:t>      </a:t>
            </a:r>
            <a:r>
              <a:rPr lang="fr-FR" sz="2200" dirty="0" err="1" smtClean="0">
                <a:latin typeface="Times New Roman" pitchFamily="18" charset="0"/>
              </a:rPr>
              <a:t>Évitante</a:t>
            </a:r>
            <a:r>
              <a:rPr lang="fr-FR" sz="2200" dirty="0" smtClean="0">
                <a:latin typeface="Times New Roman" pitchFamily="18" charset="0"/>
              </a:rPr>
              <a:t> ( 31,5 % )</a:t>
            </a:r>
          </a:p>
          <a:p>
            <a:pPr marL="0" indent="0">
              <a:lnSpc>
                <a:spcPct val="65000"/>
              </a:lnSpc>
              <a:buFont typeface="Monotype Sorts" charset="0"/>
              <a:buNone/>
            </a:pPr>
            <a:r>
              <a:rPr lang="fr-FR" sz="2200" dirty="0" smtClean="0">
                <a:latin typeface="Times New Roman" pitchFamily="18" charset="0"/>
              </a:rPr>
              <a:t>                                          </a:t>
            </a:r>
            <a:r>
              <a:rPr lang="fr-BE" sz="2200" dirty="0" smtClean="0">
                <a:latin typeface="Times New Roman" pitchFamily="18" charset="0"/>
              </a:rPr>
              <a:t>      </a:t>
            </a:r>
            <a:r>
              <a:rPr lang="fr-FR" sz="2200" dirty="0" smtClean="0">
                <a:latin typeface="Times New Roman" pitchFamily="18" charset="0"/>
              </a:rPr>
              <a:t>Dépendante ( 29,3 % )</a:t>
            </a:r>
          </a:p>
          <a:p>
            <a:pPr marL="0" indent="0">
              <a:lnSpc>
                <a:spcPct val="65000"/>
              </a:lnSpc>
              <a:buFont typeface="Monotype Sorts" charset="0"/>
              <a:buNone/>
            </a:pPr>
            <a:r>
              <a:rPr lang="fr-FR" sz="2200" dirty="0" smtClean="0">
                <a:latin typeface="Times New Roman" pitchFamily="18" charset="0"/>
              </a:rPr>
              <a:t>                                           </a:t>
            </a:r>
            <a:r>
              <a:rPr lang="fr-BE" sz="2200" dirty="0" smtClean="0">
                <a:latin typeface="Times New Roman" pitchFamily="18" charset="0"/>
              </a:rPr>
              <a:t>     </a:t>
            </a:r>
            <a:r>
              <a:rPr lang="fr-FR" sz="2200" dirty="0" smtClean="0">
                <a:latin typeface="Times New Roman" pitchFamily="18" charset="0"/>
              </a:rPr>
              <a:t>Obsessionnelle-compulsive ( 22,4 % )</a:t>
            </a:r>
          </a:p>
          <a:p>
            <a:pPr marL="0" indent="0">
              <a:lnSpc>
                <a:spcPct val="65000"/>
              </a:lnSpc>
              <a:buFont typeface="Monotype Sorts" charset="0"/>
              <a:buNone/>
            </a:pPr>
            <a:r>
              <a:rPr lang="fr-FR" sz="2200" dirty="0" smtClean="0">
                <a:latin typeface="Times New Roman" pitchFamily="18" charset="0"/>
              </a:rPr>
              <a:t>                                           </a:t>
            </a:r>
            <a:r>
              <a:rPr lang="fr-BE" sz="2200" dirty="0" smtClean="0">
                <a:latin typeface="Times New Roman" pitchFamily="18" charset="0"/>
              </a:rPr>
              <a:t>     </a:t>
            </a:r>
            <a:r>
              <a:rPr lang="fr-FR" sz="2200" dirty="0" smtClean="0">
                <a:latin typeface="Times New Roman" pitchFamily="18" charset="0"/>
              </a:rPr>
              <a:t>Passive-agressive ( 20,7 % )</a:t>
            </a:r>
          </a:p>
          <a:p>
            <a:pPr marL="0" indent="0">
              <a:lnSpc>
                <a:spcPct val="60000"/>
              </a:lnSpc>
              <a:buFont typeface="Monotype Sorts" charset="0"/>
              <a:buNone/>
            </a:pPr>
            <a:endParaRPr lang="fr-FR" sz="800" b="1" dirty="0" smtClean="0">
              <a:latin typeface="Times New Roman" pitchFamily="18" charset="0"/>
            </a:endParaRPr>
          </a:p>
          <a:p>
            <a:pPr marL="3238500" lvl="1" indent="-190500">
              <a:lnSpc>
                <a:spcPct val="80000"/>
              </a:lnSpc>
              <a:buFont typeface="Wingdings" pitchFamily="2" charset="2"/>
              <a:buNone/>
            </a:pPr>
            <a:r>
              <a:rPr lang="fr-BE" sz="2200" b="1" i="1" dirty="0" smtClean="0">
                <a:solidFill>
                  <a:schemeClr val="hlink"/>
                </a:solidFill>
                <a:latin typeface="Times New Roman" pitchFamily="18" charset="0"/>
              </a:rPr>
              <a:t> </a:t>
            </a:r>
            <a:r>
              <a:rPr lang="fr-FR" sz="2200" b="1" i="1" dirty="0" smtClean="0">
                <a:solidFill>
                  <a:srgbClr val="FFFF00"/>
                </a:solidFill>
                <a:latin typeface="Times New Roman" pitchFamily="18" charset="0"/>
              </a:rPr>
              <a:t>CLUSTER B ( 33 % )</a:t>
            </a:r>
          </a:p>
          <a:p>
            <a:pPr marL="0" indent="0">
              <a:lnSpc>
                <a:spcPct val="65000"/>
              </a:lnSpc>
              <a:buFont typeface="Monotype Sorts" charset="0"/>
              <a:buNone/>
            </a:pPr>
            <a:r>
              <a:rPr lang="fr-FR" sz="2200" dirty="0" smtClean="0">
                <a:latin typeface="Times New Roman" pitchFamily="18" charset="0"/>
              </a:rPr>
              <a:t>                                            </a:t>
            </a:r>
            <a:r>
              <a:rPr lang="fr-BE" sz="2200" dirty="0" smtClean="0">
                <a:latin typeface="Times New Roman" pitchFamily="18" charset="0"/>
              </a:rPr>
              <a:t>    </a:t>
            </a:r>
            <a:r>
              <a:rPr lang="fr-FR" sz="2200" dirty="0" smtClean="0">
                <a:latin typeface="Times New Roman" pitchFamily="18" charset="0"/>
              </a:rPr>
              <a:t>Limite ( 15,1 % )</a:t>
            </a:r>
          </a:p>
          <a:p>
            <a:pPr marL="0" indent="0">
              <a:lnSpc>
                <a:spcPct val="65000"/>
              </a:lnSpc>
              <a:buFont typeface="Monotype Sorts" charset="0"/>
              <a:buNone/>
            </a:pPr>
            <a:r>
              <a:rPr lang="fr-FR" sz="2200" dirty="0" smtClean="0">
                <a:latin typeface="Times New Roman" pitchFamily="18" charset="0"/>
              </a:rPr>
              <a:t>                                            </a:t>
            </a:r>
            <a:r>
              <a:rPr lang="fr-BE" sz="2200" dirty="0" smtClean="0">
                <a:latin typeface="Times New Roman" pitchFamily="18" charset="0"/>
              </a:rPr>
              <a:t>    </a:t>
            </a:r>
            <a:r>
              <a:rPr lang="fr-FR" sz="2200" dirty="0" smtClean="0">
                <a:latin typeface="Times New Roman" pitchFamily="18" charset="0"/>
              </a:rPr>
              <a:t>Histrionique ( 12,4 % )</a:t>
            </a:r>
          </a:p>
          <a:p>
            <a:pPr marL="0" indent="0">
              <a:lnSpc>
                <a:spcPct val="65000"/>
              </a:lnSpc>
              <a:buFont typeface="Monotype Sorts" charset="0"/>
              <a:buNone/>
            </a:pPr>
            <a:r>
              <a:rPr lang="fr-FR" sz="2200" dirty="0" smtClean="0">
                <a:latin typeface="Times New Roman" pitchFamily="18" charset="0"/>
              </a:rPr>
              <a:t>                                            </a:t>
            </a:r>
            <a:r>
              <a:rPr lang="fr-BE" sz="2200" dirty="0" smtClean="0">
                <a:latin typeface="Times New Roman" pitchFamily="18" charset="0"/>
              </a:rPr>
              <a:t>    </a:t>
            </a:r>
            <a:r>
              <a:rPr lang="fr-FR" sz="2200" dirty="0" smtClean="0">
                <a:latin typeface="Times New Roman" pitchFamily="18" charset="0"/>
              </a:rPr>
              <a:t>Narcissique ( 5,4 % )</a:t>
            </a:r>
          </a:p>
          <a:p>
            <a:pPr marL="0" indent="0">
              <a:lnSpc>
                <a:spcPct val="65000"/>
              </a:lnSpc>
              <a:buFont typeface="Monotype Sorts" charset="0"/>
              <a:buNone/>
            </a:pPr>
            <a:r>
              <a:rPr lang="fr-FR" sz="2200" dirty="0" smtClean="0">
                <a:latin typeface="Times New Roman" pitchFamily="18" charset="0"/>
              </a:rPr>
              <a:t>                                            </a:t>
            </a:r>
            <a:r>
              <a:rPr lang="fr-BE" sz="2200" dirty="0" smtClean="0">
                <a:latin typeface="Times New Roman" pitchFamily="18" charset="0"/>
              </a:rPr>
              <a:t>    </a:t>
            </a:r>
            <a:r>
              <a:rPr lang="fr-FR" sz="2200" dirty="0" smtClean="0">
                <a:latin typeface="Times New Roman" pitchFamily="18" charset="0"/>
              </a:rPr>
              <a:t>Antisociale ( 3,3 % )</a:t>
            </a:r>
          </a:p>
          <a:p>
            <a:pPr marL="0" indent="0">
              <a:lnSpc>
                <a:spcPct val="60000"/>
              </a:lnSpc>
              <a:buFont typeface="Monotype Sorts" charset="0"/>
              <a:buNone/>
            </a:pPr>
            <a:endParaRPr lang="fr-FR" sz="800" dirty="0" smtClean="0">
              <a:latin typeface="Times New Roman" pitchFamily="18" charset="0"/>
            </a:endParaRPr>
          </a:p>
          <a:p>
            <a:pPr marL="3238500" lvl="1" indent="-190500">
              <a:lnSpc>
                <a:spcPct val="80000"/>
              </a:lnSpc>
              <a:buFont typeface="Wingdings" pitchFamily="2" charset="2"/>
              <a:buNone/>
            </a:pPr>
            <a:r>
              <a:rPr lang="fr-BE" sz="2200" b="1" i="1" dirty="0" smtClean="0">
                <a:solidFill>
                  <a:srgbClr val="FFFF00"/>
                </a:solidFill>
                <a:latin typeface="Times New Roman" pitchFamily="18" charset="0"/>
              </a:rPr>
              <a:t> </a:t>
            </a:r>
            <a:r>
              <a:rPr lang="fr-FR" sz="2200" b="1" i="1" dirty="0" smtClean="0">
                <a:solidFill>
                  <a:srgbClr val="FFFF00"/>
                </a:solidFill>
                <a:latin typeface="Times New Roman" pitchFamily="18" charset="0"/>
              </a:rPr>
              <a:t>CLUSTER A ( 22 % )</a:t>
            </a:r>
            <a:r>
              <a:rPr lang="fr-FR" sz="2200" dirty="0" smtClean="0">
                <a:solidFill>
                  <a:srgbClr val="FFFF00"/>
                </a:solidFill>
                <a:latin typeface="Times New Roman" pitchFamily="18" charset="0"/>
              </a:rPr>
              <a:t>                               </a:t>
            </a:r>
            <a:r>
              <a:rPr lang="fr-FR" sz="2200" dirty="0" smtClean="0">
                <a:latin typeface="Times New Roman" pitchFamily="18" charset="0"/>
              </a:rPr>
              <a:t>                                                                                                             </a:t>
            </a:r>
            <a:r>
              <a:rPr lang="fr-BE" sz="2200" dirty="0" smtClean="0">
                <a:latin typeface="Times New Roman" pitchFamily="18" charset="0"/>
              </a:rPr>
              <a:t>      </a:t>
            </a:r>
          </a:p>
          <a:p>
            <a:pPr marL="0" indent="0">
              <a:lnSpc>
                <a:spcPct val="65000"/>
              </a:lnSpc>
              <a:buFont typeface="Monotype Sorts" charset="0"/>
              <a:buNone/>
            </a:pPr>
            <a:r>
              <a:rPr lang="fr-BE" sz="2200" dirty="0" smtClean="0">
                <a:latin typeface="Times New Roman" pitchFamily="18" charset="0"/>
              </a:rPr>
              <a:t>                                                </a:t>
            </a:r>
            <a:r>
              <a:rPr lang="fr-FR" sz="2200" dirty="0" err="1" smtClean="0">
                <a:latin typeface="Times New Roman" pitchFamily="18" charset="0"/>
              </a:rPr>
              <a:t>Schizotypique</a:t>
            </a:r>
            <a:r>
              <a:rPr lang="fr-FR" sz="2200" dirty="0" smtClean="0">
                <a:latin typeface="Times New Roman" pitchFamily="18" charset="0"/>
              </a:rPr>
              <a:t> ( 12,7 % )</a:t>
            </a:r>
          </a:p>
          <a:p>
            <a:pPr marL="0" indent="0">
              <a:lnSpc>
                <a:spcPct val="65000"/>
              </a:lnSpc>
              <a:buFont typeface="Monotype Sorts" charset="0"/>
              <a:buNone/>
            </a:pPr>
            <a:r>
              <a:rPr lang="fr-FR" sz="2200" dirty="0" smtClean="0">
                <a:latin typeface="Times New Roman" pitchFamily="18" charset="0"/>
              </a:rPr>
              <a:t>                                           </a:t>
            </a:r>
            <a:r>
              <a:rPr lang="fr-BE" sz="2200" dirty="0" smtClean="0">
                <a:latin typeface="Times New Roman" pitchFamily="18" charset="0"/>
              </a:rPr>
              <a:t>     </a:t>
            </a:r>
            <a:r>
              <a:rPr lang="fr-FR" sz="2200" dirty="0" smtClean="0">
                <a:latin typeface="Times New Roman" pitchFamily="18" charset="0"/>
              </a:rPr>
              <a:t>Paranoïde ( 10 % )</a:t>
            </a:r>
          </a:p>
          <a:p>
            <a:pPr marL="0" indent="0">
              <a:lnSpc>
                <a:spcPct val="65000"/>
              </a:lnSpc>
              <a:buFont typeface="Monotype Sorts" charset="0"/>
              <a:buNone/>
            </a:pPr>
            <a:r>
              <a:rPr lang="fr-FR" sz="2200" dirty="0" smtClean="0">
                <a:latin typeface="Times New Roman" pitchFamily="18" charset="0"/>
              </a:rPr>
              <a:t>                                            </a:t>
            </a:r>
            <a:r>
              <a:rPr lang="fr-BE" sz="2200" dirty="0" smtClean="0">
                <a:latin typeface="Times New Roman" pitchFamily="18" charset="0"/>
              </a:rPr>
              <a:t>    </a:t>
            </a:r>
            <a:r>
              <a:rPr lang="fr-FR" sz="2200" dirty="0" smtClean="0">
                <a:latin typeface="Times New Roman" pitchFamily="18" charset="0"/>
              </a:rPr>
              <a:t>Schizoïde ( 6,8 % )</a:t>
            </a:r>
            <a:endParaRPr lang="fr-BE" sz="2200" dirty="0" smtClean="0">
              <a:latin typeface="Times New Roman" pitchFamily="18" charset="0"/>
            </a:endParaRPr>
          </a:p>
          <a:p>
            <a:pPr marL="0" indent="0">
              <a:lnSpc>
                <a:spcPct val="65000"/>
              </a:lnSpc>
              <a:buFont typeface="Monotype Sorts" charset="0"/>
              <a:buNone/>
            </a:pPr>
            <a:endParaRPr lang="fr-BE" sz="700" i="1" dirty="0" smtClean="0">
              <a:latin typeface="Times New Roman" pitchFamily="18" charset="0"/>
            </a:endParaRPr>
          </a:p>
          <a:p>
            <a:pPr marL="0" indent="0">
              <a:lnSpc>
                <a:spcPct val="80000"/>
              </a:lnSpc>
              <a:buFont typeface="Monotype Sorts" charset="0"/>
              <a:buNone/>
            </a:pPr>
            <a:r>
              <a:rPr lang="fr-BE" sz="1800" i="1" dirty="0" smtClean="0">
                <a:latin typeface="Times New Roman" pitchFamily="18" charset="0"/>
              </a:rPr>
              <a:t> </a:t>
            </a:r>
            <a:r>
              <a:rPr lang="fr-BE" sz="2000" i="1" dirty="0" smtClean="0">
                <a:latin typeface="Times New Roman" pitchFamily="18" charset="0"/>
                <a:sym typeface="Wingdings" pitchFamily="2" charset="2"/>
              </a:rPr>
              <a:t> </a:t>
            </a:r>
            <a:r>
              <a:rPr lang="fr-BE" sz="2000" i="1" dirty="0" smtClean="0">
                <a:latin typeface="Times New Roman" pitchFamily="18" charset="0"/>
              </a:rPr>
              <a:t>L’importance du trouble de personnalité va guider la conduite thérapeutique à tenir</a:t>
            </a:r>
            <a:r>
              <a:rPr lang="fr-FR" sz="2000" dirty="0" smtClean="0">
                <a:solidFill>
                  <a:srgbClr val="FC0128"/>
                </a:solidFill>
              </a:rPr>
              <a:t>                               </a:t>
            </a:r>
            <a:endParaRPr lang="fr-FR" sz="2000" dirty="0" smtClean="0">
              <a:solidFill>
                <a:schemeClr val="hlink"/>
              </a:solidFill>
              <a:latin typeface="Times New Roman" pitchFamily="18" charset="0"/>
            </a:endParaRPr>
          </a:p>
        </p:txBody>
      </p:sp>
      <p:graphicFrame>
        <p:nvGraphicFramePr>
          <p:cNvPr id="3074" name="Object 0">
            <a:hlinkClick r:id="" action="ppaction://ole?verb=0"/>
          </p:cNvPr>
          <p:cNvGraphicFramePr>
            <a:graphicFrameLocks/>
          </p:cNvGraphicFramePr>
          <p:nvPr/>
        </p:nvGraphicFramePr>
        <p:xfrm>
          <a:off x="685800" y="1676400"/>
          <a:ext cx="533400" cy="762000"/>
        </p:xfrm>
        <a:graphic>
          <a:graphicData uri="http://schemas.openxmlformats.org/presentationml/2006/ole">
            <p:oleObj spid="_x0000_s67586" name="Microsoft ClipArt Gallery" r:id="rId6" imgW="1828800" imgH="3305160" progId="">
              <p:embed/>
            </p:oleObj>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custDataLst>
              <p:tags r:id="rId1"/>
            </p:custDataLst>
          </p:nvPr>
        </p:nvSpPr>
        <p:spPr>
          <a:xfrm>
            <a:off x="-180528" y="228600"/>
            <a:ext cx="9324528" cy="1143000"/>
          </a:xfrm>
        </p:spPr>
        <p:txBody>
          <a:bodyPr/>
          <a:lstStyle/>
          <a:p>
            <a:pPr eaLnBrk="1" hangingPunct="1"/>
            <a:r>
              <a:rPr lang="fr-FR" sz="2500" b="1" spc="-80" dirty="0" smtClean="0"/>
              <a:t>IMPACT DES TROUBLES ANXIEUX SUR LA QUALIT</a:t>
            </a:r>
            <a:r>
              <a:rPr lang="fr-FR" sz="2500" b="1" spc="-80" dirty="0" smtClean="0">
                <a:latin typeface="Times New Roman"/>
                <a:cs typeface="Times New Roman"/>
              </a:rPr>
              <a:t>É</a:t>
            </a:r>
            <a:r>
              <a:rPr lang="fr-FR" sz="2500" b="1" spc="-80" dirty="0" smtClean="0"/>
              <a:t> DEVIE </a:t>
            </a:r>
            <a:r>
              <a:rPr lang="fr-FR" sz="2000" i="1" dirty="0" smtClean="0"/>
              <a:t>(méta-analyse de </a:t>
            </a:r>
            <a:r>
              <a:rPr lang="fr-FR" sz="2000" i="1" dirty="0" err="1" smtClean="0"/>
              <a:t>Olatunji</a:t>
            </a:r>
            <a:r>
              <a:rPr lang="fr-FR" sz="2000" i="1" dirty="0" smtClean="0"/>
              <a:t> et al. 2007) </a:t>
            </a:r>
          </a:p>
        </p:txBody>
      </p:sp>
      <p:sp>
        <p:nvSpPr>
          <p:cNvPr id="5" name="Espace réservé du numéro de diapositive 4"/>
          <p:cNvSpPr>
            <a:spLocks noGrp="1"/>
          </p:cNvSpPr>
          <p:nvPr>
            <p:ph type="sldNum" sz="quarter" idx="11"/>
            <p:custDataLst>
              <p:tags r:id="rId2"/>
            </p:custDataLst>
          </p:nvPr>
        </p:nvSpPr>
        <p:spPr/>
        <p:txBody>
          <a:bodyPr/>
          <a:lstStyle/>
          <a:p>
            <a:pPr>
              <a:defRPr/>
            </a:pPr>
            <a:fld id="{A96D9FA2-638A-4F09-BA65-613B403B742F}" type="slidenum">
              <a:rPr lang="fr-FR"/>
              <a:pPr>
                <a:defRPr/>
              </a:pPr>
              <a:t>13</a:t>
            </a:fld>
            <a:endParaRPr lang="fr-FR" dirty="0"/>
          </a:p>
        </p:txBody>
      </p:sp>
      <p:sp>
        <p:nvSpPr>
          <p:cNvPr id="6" name="Rectangle 5"/>
          <p:cNvSpPr/>
          <p:nvPr/>
        </p:nvSpPr>
        <p:spPr>
          <a:xfrm>
            <a:off x="2519264" y="6571768"/>
            <a:ext cx="6624736" cy="286232"/>
          </a:xfrm>
          <a:prstGeom prst="rect">
            <a:avLst/>
          </a:prstGeom>
        </p:spPr>
        <p:txBody>
          <a:bodyPr wrap="square">
            <a:spAutoFit/>
          </a:bodyPr>
          <a:lstStyle/>
          <a:p>
            <a:pPr marL="342900" indent="-342900" defTabSz="516508" eaLnBrk="1" fontAlgn="auto" hangingPunct="1">
              <a:lnSpc>
                <a:spcPct val="90000"/>
              </a:lnSpc>
              <a:spcAft>
                <a:spcPts val="0"/>
              </a:spcAft>
              <a:buClr>
                <a:srgbClr val="FFFF00"/>
              </a:buClr>
              <a:defRPr/>
            </a:pPr>
            <a:r>
              <a:rPr lang="fr-BE" sz="1400" i="1" dirty="0" smtClean="0">
                <a:solidFill>
                  <a:schemeClr val="tx1"/>
                </a:solidFill>
                <a:latin typeface="+mn-lt"/>
              </a:rPr>
              <a:t>Dimensions du QOL : Santé physique, santé mentale, travail, social, domicile et famille</a:t>
            </a:r>
          </a:p>
        </p:txBody>
      </p:sp>
      <p:pic>
        <p:nvPicPr>
          <p:cNvPr id="142338" name="Picture 2" descr="C:\Users\Jean-Marc\Pictures\Psycho\DSM\impact.jpg"/>
          <p:cNvPicPr>
            <a:picLocks noGrp="1" noChangeAspect="1" noChangeArrowheads="1"/>
          </p:cNvPicPr>
          <p:nvPr>
            <p:ph idx="1"/>
          </p:nvPr>
        </p:nvPicPr>
        <p:blipFill>
          <a:blip r:embed="rId5" cstate="print"/>
          <a:srcRect t="3947" b="2632"/>
          <a:stretch>
            <a:fillRect/>
          </a:stretch>
        </p:blipFill>
        <p:spPr bwMode="auto">
          <a:xfrm>
            <a:off x="0" y="1052736"/>
            <a:ext cx="9144000" cy="5472608"/>
          </a:xfrm>
          <a:prstGeom prst="rect">
            <a:avLst/>
          </a:prstGeom>
          <a:noFill/>
        </p:spPr>
      </p:pic>
      <p:sp>
        <p:nvSpPr>
          <p:cNvPr id="7" name="Rectangle 6"/>
          <p:cNvSpPr/>
          <p:nvPr/>
        </p:nvSpPr>
        <p:spPr>
          <a:xfrm>
            <a:off x="1763688" y="3501008"/>
            <a:ext cx="374441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1763688" y="3789040"/>
            <a:ext cx="374441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p:cNvSpPr/>
          <p:nvPr/>
        </p:nvSpPr>
        <p:spPr>
          <a:xfrm>
            <a:off x="1763688" y="4077072"/>
            <a:ext cx="374441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custDataLst>
              <p:tags r:id="rId1"/>
            </p:custDataLst>
          </p:nvPr>
        </p:nvSpPr>
        <p:spPr>
          <a:xfrm>
            <a:off x="0" y="228600"/>
            <a:ext cx="9144000" cy="1143000"/>
          </a:xfrm>
        </p:spPr>
        <p:txBody>
          <a:bodyPr>
            <a:normAutofit/>
          </a:bodyPr>
          <a:lstStyle/>
          <a:p>
            <a:pPr eaLnBrk="1" hangingPunct="1"/>
            <a:r>
              <a:rPr lang="fr-FR" sz="3200" b="1" dirty="0" smtClean="0"/>
              <a:t>LES COÛTS DES TROUBLES ANXIEUX </a:t>
            </a:r>
          </a:p>
        </p:txBody>
      </p:sp>
      <p:sp>
        <p:nvSpPr>
          <p:cNvPr id="5" name="Espace réservé du numéro de diapositive 4"/>
          <p:cNvSpPr>
            <a:spLocks noGrp="1"/>
          </p:cNvSpPr>
          <p:nvPr>
            <p:ph type="sldNum" sz="quarter" idx="11"/>
            <p:custDataLst>
              <p:tags r:id="rId2"/>
            </p:custDataLst>
          </p:nvPr>
        </p:nvSpPr>
        <p:spPr/>
        <p:txBody>
          <a:bodyPr/>
          <a:lstStyle/>
          <a:p>
            <a:pPr>
              <a:defRPr/>
            </a:pPr>
            <a:fld id="{A96D9FA2-638A-4F09-BA65-613B403B742F}" type="slidenum">
              <a:rPr lang="fr-FR"/>
              <a:pPr>
                <a:defRPr/>
              </a:pPr>
              <a:t>14</a:t>
            </a:fld>
            <a:endParaRPr lang="fr-FR" dirty="0"/>
          </a:p>
        </p:txBody>
      </p:sp>
      <p:pic>
        <p:nvPicPr>
          <p:cNvPr id="143362" name="Picture 2" descr="C:\Users\Jean-Marc\Pictures\Psycho\DSM\coûts.jpg"/>
          <p:cNvPicPr>
            <a:picLocks noGrp="1" noChangeAspect="1" noChangeArrowheads="1"/>
          </p:cNvPicPr>
          <p:nvPr>
            <p:ph idx="1"/>
          </p:nvPr>
        </p:nvPicPr>
        <p:blipFill>
          <a:blip r:embed="rId5" cstate="print"/>
          <a:srcRect l="3279" r="4918"/>
          <a:stretch>
            <a:fillRect/>
          </a:stretch>
        </p:blipFill>
        <p:spPr bwMode="auto">
          <a:xfrm>
            <a:off x="179512" y="1412776"/>
            <a:ext cx="8712968" cy="51845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custDataLst>
              <p:tags r:id="rId1"/>
            </p:custDataLst>
          </p:nvPr>
        </p:nvSpPr>
        <p:spPr>
          <a:xfrm>
            <a:off x="0" y="228600"/>
            <a:ext cx="9144000" cy="1143000"/>
          </a:xfrm>
        </p:spPr>
        <p:txBody>
          <a:bodyPr>
            <a:normAutofit/>
          </a:bodyPr>
          <a:lstStyle/>
          <a:p>
            <a:pPr eaLnBrk="1" hangingPunct="1"/>
            <a:r>
              <a:rPr lang="fr-FR" sz="3200" b="1" dirty="0" smtClean="0"/>
              <a:t>UTILISATION DES SERVICES SOCIAUX ET DE SOINS DE SANTE</a:t>
            </a:r>
            <a:r>
              <a:rPr lang="fr-FR" sz="3200" b="1" dirty="0" smtClean="0">
                <a:latin typeface="Times New Roman"/>
                <a:cs typeface="Times New Roman"/>
              </a:rPr>
              <a:t>É</a:t>
            </a:r>
            <a:endParaRPr lang="fr-FR" sz="3200" b="1" dirty="0" smtClean="0"/>
          </a:p>
        </p:txBody>
      </p:sp>
      <p:sp>
        <p:nvSpPr>
          <p:cNvPr id="5" name="Espace réservé du numéro de diapositive 4"/>
          <p:cNvSpPr>
            <a:spLocks noGrp="1"/>
          </p:cNvSpPr>
          <p:nvPr>
            <p:ph type="sldNum" sz="quarter" idx="11"/>
            <p:custDataLst>
              <p:tags r:id="rId2"/>
            </p:custDataLst>
          </p:nvPr>
        </p:nvSpPr>
        <p:spPr/>
        <p:txBody>
          <a:bodyPr/>
          <a:lstStyle/>
          <a:p>
            <a:pPr>
              <a:defRPr/>
            </a:pPr>
            <a:fld id="{A96D9FA2-638A-4F09-BA65-613B403B742F}" type="slidenum">
              <a:rPr lang="fr-FR"/>
              <a:pPr>
                <a:defRPr/>
              </a:pPr>
              <a:t>15</a:t>
            </a:fld>
            <a:endParaRPr lang="fr-FR" dirty="0"/>
          </a:p>
        </p:txBody>
      </p:sp>
      <p:pic>
        <p:nvPicPr>
          <p:cNvPr id="144386" name="Picture 2" descr="C:\Users\Jean-Marc\Pictures\Psycho\DSM\coûts utilisation.jpg"/>
          <p:cNvPicPr>
            <a:picLocks noGrp="1" noChangeAspect="1" noChangeArrowheads="1"/>
          </p:cNvPicPr>
          <p:nvPr>
            <p:ph idx="1"/>
          </p:nvPr>
        </p:nvPicPr>
        <p:blipFill>
          <a:blip r:embed="rId5" cstate="print"/>
          <a:srcRect/>
          <a:stretch>
            <a:fillRect/>
          </a:stretch>
        </p:blipFill>
        <p:spPr bwMode="auto">
          <a:xfrm>
            <a:off x="539552" y="1548384"/>
            <a:ext cx="7704856" cy="497696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custDataLst>
              <p:tags r:id="rId1"/>
            </p:custDataLst>
          </p:nvPr>
        </p:nvSpPr>
        <p:spPr>
          <a:xfrm>
            <a:off x="0" y="228600"/>
            <a:ext cx="9144000" cy="1143000"/>
          </a:xfrm>
        </p:spPr>
        <p:txBody>
          <a:bodyPr>
            <a:normAutofit/>
          </a:bodyPr>
          <a:lstStyle/>
          <a:p>
            <a:pPr eaLnBrk="1" hangingPunct="1"/>
            <a:r>
              <a:rPr lang="fr-FR" sz="3200" b="1" dirty="0" smtClean="0"/>
              <a:t>LES TROUBLES ANXIEUX, FACTEURS DE RISQUE DE BURNOUT</a:t>
            </a:r>
          </a:p>
        </p:txBody>
      </p:sp>
      <p:sp>
        <p:nvSpPr>
          <p:cNvPr id="10243" name="Rectangle 1027"/>
          <p:cNvSpPr txBox="1">
            <a:spLocks noGrp="1" noChangeArrowheads="1"/>
          </p:cNvSpPr>
          <p:nvPr>
            <p:ph idx="1"/>
            <p:custDataLst>
              <p:tags r:id="rId2"/>
            </p:custDataLst>
          </p:nvPr>
        </p:nvSpPr>
        <p:spPr>
          <a:xfrm>
            <a:off x="0" y="1628800"/>
            <a:ext cx="9144000" cy="5229200"/>
          </a:xfrm>
          <a:effectLst>
            <a:outerShdw blurRad="50800" dist="38100" dir="2700000" algn="tl" rotWithShape="0">
              <a:prstClr val="black">
                <a:alpha val="40000"/>
              </a:prstClr>
            </a:outerShdw>
          </a:effectLst>
        </p:spPr>
        <p:txBody>
          <a:bodyPr lIns="91440" tIns="45720" rIns="91440" bIns="45720" rtlCol="0">
            <a:normAutofit fontScale="92500" lnSpcReduction="10000"/>
          </a:bodyPr>
          <a:lstStyle/>
          <a:p>
            <a:pPr marL="342900" indent="-342900" defTabSz="516508" eaLnBrk="1" fontAlgn="auto" hangingPunct="1">
              <a:lnSpc>
                <a:spcPct val="90000"/>
              </a:lnSpc>
              <a:spcAft>
                <a:spcPts val="0"/>
              </a:spcAft>
              <a:buClr>
                <a:srgbClr val="FFFF00"/>
              </a:buClr>
              <a:defRPr/>
            </a:pPr>
            <a:endParaRPr lang="fr-BE" sz="2600" b="1" dirty="0" smtClean="0"/>
          </a:p>
          <a:p>
            <a:pPr marL="450850" indent="-450850" defTabSz="516508" eaLnBrk="1" fontAlgn="auto" hangingPunct="1">
              <a:lnSpc>
                <a:spcPct val="90000"/>
              </a:lnSpc>
              <a:spcAft>
                <a:spcPts val="0"/>
              </a:spcAft>
              <a:buClr>
                <a:srgbClr val="FFFF00"/>
              </a:buClr>
              <a:defRPr/>
            </a:pPr>
            <a:r>
              <a:rPr lang="fr-BE" sz="2600" dirty="0" smtClean="0"/>
              <a:t>1°  Contexte stressant de changement économique,                          organisationnel, sociétal et technologique </a:t>
            </a:r>
          </a:p>
          <a:p>
            <a:pPr marL="450850" indent="-450850" defTabSz="516508" eaLnBrk="1" fontAlgn="auto" hangingPunct="1">
              <a:lnSpc>
                <a:spcPct val="90000"/>
              </a:lnSpc>
              <a:spcAft>
                <a:spcPts val="0"/>
              </a:spcAft>
              <a:buClr>
                <a:srgbClr val="FFFF00"/>
              </a:buClr>
              <a:defRPr/>
            </a:pPr>
            <a:endParaRPr lang="fr-BE" sz="2600" dirty="0" smtClean="0"/>
          </a:p>
          <a:p>
            <a:pPr marL="450850" indent="-450850" defTabSz="516508" eaLnBrk="1" fontAlgn="auto" hangingPunct="1">
              <a:lnSpc>
                <a:spcPct val="90000"/>
              </a:lnSpc>
              <a:spcAft>
                <a:spcPts val="0"/>
              </a:spcAft>
              <a:buClr>
                <a:srgbClr val="FFFF00"/>
              </a:buClr>
              <a:defRPr/>
            </a:pPr>
            <a:r>
              <a:rPr lang="fr-BE" sz="2600" dirty="0" smtClean="0"/>
              <a:t>2° Certains processus qui sont actifs dans les troubles anxieux  constituent des facteurs prédisposant favorisant la survenue d’un burnout : </a:t>
            </a:r>
          </a:p>
          <a:p>
            <a:pPr marL="3230563" indent="0" defTabSz="516508" eaLnBrk="1" fontAlgn="auto" hangingPunct="1">
              <a:lnSpc>
                <a:spcPct val="90000"/>
              </a:lnSpc>
              <a:spcAft>
                <a:spcPts val="0"/>
              </a:spcAft>
              <a:buClr>
                <a:srgbClr val="FFFF00"/>
              </a:buClr>
              <a:buFontTx/>
              <a:buChar char="-"/>
              <a:defRPr/>
            </a:pPr>
            <a:r>
              <a:rPr lang="fr-BE" sz="2600" dirty="0" smtClean="0"/>
              <a:t>Perfectionnisme</a:t>
            </a:r>
          </a:p>
          <a:p>
            <a:pPr marL="3230563" indent="0" defTabSz="516508" eaLnBrk="1" fontAlgn="auto" hangingPunct="1">
              <a:lnSpc>
                <a:spcPct val="90000"/>
              </a:lnSpc>
              <a:spcAft>
                <a:spcPts val="0"/>
              </a:spcAft>
              <a:buClr>
                <a:srgbClr val="FFFF00"/>
              </a:buClr>
              <a:buFontTx/>
              <a:buChar char="-"/>
              <a:defRPr/>
            </a:pPr>
            <a:r>
              <a:rPr lang="fr-BE" sz="2600" dirty="0" smtClean="0"/>
              <a:t>Hyper responsabilité</a:t>
            </a:r>
          </a:p>
          <a:p>
            <a:pPr marL="3230563" indent="0" defTabSz="516508" eaLnBrk="1" fontAlgn="auto" hangingPunct="1">
              <a:lnSpc>
                <a:spcPct val="90000"/>
              </a:lnSpc>
              <a:spcAft>
                <a:spcPts val="0"/>
              </a:spcAft>
              <a:buClr>
                <a:srgbClr val="FFFF00"/>
              </a:buClr>
              <a:buFontTx/>
              <a:buChar char="-"/>
              <a:defRPr/>
            </a:pPr>
            <a:r>
              <a:rPr lang="fr-BE" sz="2600" dirty="0" smtClean="0"/>
              <a:t>Névroticisme</a:t>
            </a:r>
          </a:p>
          <a:p>
            <a:pPr marL="3230563" indent="0" defTabSz="516508" eaLnBrk="1" fontAlgn="auto" hangingPunct="1">
              <a:lnSpc>
                <a:spcPct val="90000"/>
              </a:lnSpc>
              <a:spcAft>
                <a:spcPts val="0"/>
              </a:spcAft>
              <a:buClr>
                <a:srgbClr val="FFFF00"/>
              </a:buClr>
              <a:buFontTx/>
              <a:buChar char="-"/>
              <a:defRPr/>
            </a:pPr>
            <a:r>
              <a:rPr lang="fr-BE" sz="2600" dirty="0" smtClean="0"/>
              <a:t>Difficulté d’affirmation de soi</a:t>
            </a:r>
          </a:p>
          <a:p>
            <a:pPr marL="3230563" indent="0" defTabSz="516508" eaLnBrk="1" fontAlgn="auto" hangingPunct="1">
              <a:lnSpc>
                <a:spcPct val="90000"/>
              </a:lnSpc>
              <a:spcAft>
                <a:spcPts val="0"/>
              </a:spcAft>
              <a:buClr>
                <a:srgbClr val="FFFF00"/>
              </a:buClr>
              <a:buFontTx/>
              <a:buChar char="-"/>
              <a:defRPr/>
            </a:pPr>
            <a:r>
              <a:rPr lang="fr-BE" sz="2600" dirty="0" smtClean="0"/>
              <a:t>Procrastination</a:t>
            </a:r>
          </a:p>
          <a:p>
            <a:pPr marL="342900" indent="-342900" defTabSz="516508" eaLnBrk="1" fontAlgn="auto" hangingPunct="1">
              <a:lnSpc>
                <a:spcPct val="90000"/>
              </a:lnSpc>
              <a:spcAft>
                <a:spcPts val="0"/>
              </a:spcAft>
              <a:buClr>
                <a:srgbClr val="FFFF00"/>
              </a:buClr>
              <a:defRPr/>
            </a:pPr>
            <a:endParaRPr lang="fr-BE" sz="2600" dirty="0" smtClean="0"/>
          </a:p>
          <a:p>
            <a:pPr marL="342900" indent="-342900" defTabSz="516508" eaLnBrk="1" fontAlgn="auto" hangingPunct="1">
              <a:lnSpc>
                <a:spcPct val="90000"/>
              </a:lnSpc>
              <a:spcAft>
                <a:spcPts val="0"/>
              </a:spcAft>
              <a:buClr>
                <a:srgbClr val="FFFF00"/>
              </a:buClr>
              <a:defRPr/>
            </a:pPr>
            <a:r>
              <a:rPr lang="fr-BE" sz="2600" dirty="0" smtClean="0"/>
              <a:t>3° Validation du TAG et PTSD comme facteurs prédisposant au burnout </a:t>
            </a:r>
          </a:p>
        </p:txBody>
      </p:sp>
      <p:sp>
        <p:nvSpPr>
          <p:cNvPr id="5" name="Espace réservé du numéro de diapositive 4"/>
          <p:cNvSpPr>
            <a:spLocks noGrp="1"/>
          </p:cNvSpPr>
          <p:nvPr>
            <p:ph type="sldNum" sz="quarter" idx="11"/>
            <p:custDataLst>
              <p:tags r:id="rId3"/>
            </p:custDataLst>
          </p:nvPr>
        </p:nvSpPr>
        <p:spPr/>
        <p:txBody>
          <a:bodyPr/>
          <a:lstStyle/>
          <a:p>
            <a:pPr>
              <a:defRPr/>
            </a:pPr>
            <a:fld id="{A96D9FA2-638A-4F09-BA65-613B403B742F}" type="slidenum">
              <a:rPr lang="fr-FR"/>
              <a:pPr>
                <a:defRPr/>
              </a:pPr>
              <a:t>16</a:t>
            </a:fld>
            <a:endParaRPr lang="fr-FR" dirty="0"/>
          </a:p>
        </p:txBody>
      </p:sp>
      <p:pic>
        <p:nvPicPr>
          <p:cNvPr id="6" name="Picture 9" descr="travail-stress-depression"/>
          <p:cNvPicPr>
            <a:picLocks noChangeAspect="1" noChangeArrowheads="1"/>
          </p:cNvPicPr>
          <p:nvPr/>
        </p:nvPicPr>
        <p:blipFill>
          <a:blip r:embed="rId6" cstate="print"/>
          <a:srcRect/>
          <a:stretch>
            <a:fillRect/>
          </a:stretch>
        </p:blipFill>
        <p:spPr bwMode="auto">
          <a:xfrm>
            <a:off x="7164288" y="836712"/>
            <a:ext cx="1552575" cy="2211388"/>
          </a:xfrm>
          <a:prstGeom prst="rect">
            <a:avLst/>
          </a:prstGeom>
          <a:noFill/>
          <a:ln w="9525">
            <a:noFill/>
            <a:miter lim="800000"/>
            <a:headEnd/>
            <a:tailEnd/>
          </a:ln>
        </p:spPr>
      </p:pic>
      <p:pic>
        <p:nvPicPr>
          <p:cNvPr id="145412" name="Picture 4" descr="C:\Users\Jean-Marc\Pictures\Psycho\TOC\Waiting%20for%20the%20perfect%20man[1].jpg"/>
          <p:cNvPicPr>
            <a:picLocks noChangeAspect="1" noChangeArrowheads="1"/>
          </p:cNvPicPr>
          <p:nvPr/>
        </p:nvPicPr>
        <p:blipFill>
          <a:blip r:embed="rId7" cstate="print"/>
          <a:srcRect/>
          <a:stretch>
            <a:fillRect/>
          </a:stretch>
        </p:blipFill>
        <p:spPr bwMode="auto">
          <a:xfrm>
            <a:off x="755576" y="4005064"/>
            <a:ext cx="1512168" cy="2016224"/>
          </a:xfrm>
          <a:prstGeom prst="rect">
            <a:avLst/>
          </a:prstGeom>
          <a:noFill/>
        </p:spPr>
      </p:pic>
      <p:pic>
        <p:nvPicPr>
          <p:cNvPr id="10" name="Picture 9" descr="sandwatch"/>
          <p:cNvPicPr>
            <a:picLocks noChangeAspect="1" noChangeArrowheads="1"/>
          </p:cNvPicPr>
          <p:nvPr/>
        </p:nvPicPr>
        <p:blipFill>
          <a:blip r:embed="rId8" cstate="print"/>
          <a:srcRect/>
          <a:stretch>
            <a:fillRect/>
          </a:stretch>
        </p:blipFill>
        <p:spPr bwMode="auto">
          <a:xfrm>
            <a:off x="179512" y="836712"/>
            <a:ext cx="997049" cy="10409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custDataLst>
              <p:tags r:id="rId1"/>
            </p:custDataLst>
          </p:nvPr>
        </p:nvSpPr>
        <p:spPr>
          <a:xfrm>
            <a:off x="0" y="260648"/>
            <a:ext cx="9144000" cy="1143000"/>
          </a:xfrm>
        </p:spPr>
        <p:txBody>
          <a:bodyPr>
            <a:normAutofit fontScale="90000"/>
          </a:bodyPr>
          <a:lstStyle/>
          <a:p>
            <a:pPr eaLnBrk="1" hangingPunct="1"/>
            <a:r>
              <a:rPr lang="fr-FR" b="1" dirty="0" smtClean="0">
                <a:latin typeface="Times New Roman"/>
                <a:cs typeface="Times New Roman"/>
              </a:rPr>
              <a:t>É</a:t>
            </a:r>
            <a:r>
              <a:rPr lang="fr-FR" b="1" dirty="0" smtClean="0"/>
              <a:t>VALUATION</a:t>
            </a:r>
            <a:br>
              <a:rPr lang="fr-FR" b="1" dirty="0" smtClean="0"/>
            </a:br>
            <a:r>
              <a:rPr lang="fr-FR" b="1" dirty="0" smtClean="0"/>
              <a:t>a) chez l’adulte</a:t>
            </a:r>
          </a:p>
        </p:txBody>
      </p:sp>
      <p:sp>
        <p:nvSpPr>
          <p:cNvPr id="5" name="Espace réservé du numéro de diapositive 4"/>
          <p:cNvSpPr>
            <a:spLocks noGrp="1"/>
          </p:cNvSpPr>
          <p:nvPr>
            <p:ph type="sldNum" sz="quarter" idx="11"/>
            <p:custDataLst>
              <p:tags r:id="rId2"/>
            </p:custDataLst>
          </p:nvPr>
        </p:nvSpPr>
        <p:spPr/>
        <p:txBody>
          <a:bodyPr/>
          <a:lstStyle/>
          <a:p>
            <a:pPr>
              <a:defRPr/>
            </a:pPr>
            <a:fld id="{A96D9FA2-638A-4F09-BA65-613B403B742F}" type="slidenum">
              <a:rPr lang="fr-FR"/>
              <a:pPr>
                <a:defRPr/>
              </a:pPr>
              <a:t>17</a:t>
            </a:fld>
            <a:endParaRPr lang="fr-FR" dirty="0"/>
          </a:p>
        </p:txBody>
      </p:sp>
      <p:pic>
        <p:nvPicPr>
          <p:cNvPr id="70658" name="Picture 2" descr="C:\Users\Jean-Marc\Pictures\Psycho\Tests\Couverture  Bouvard Cottraux  psychiatrie et psychologie.jpg"/>
          <p:cNvPicPr>
            <a:picLocks noGrp="1" noChangeAspect="1" noChangeArrowheads="1"/>
          </p:cNvPicPr>
          <p:nvPr>
            <p:ph idx="1"/>
          </p:nvPr>
        </p:nvPicPr>
        <p:blipFill>
          <a:blip r:embed="rId5" cstate="print"/>
          <a:srcRect/>
          <a:stretch>
            <a:fillRect/>
          </a:stretch>
        </p:blipFill>
        <p:spPr bwMode="auto">
          <a:xfrm>
            <a:off x="683568" y="1412776"/>
            <a:ext cx="3024335" cy="4608512"/>
          </a:xfrm>
          <a:prstGeom prst="rect">
            <a:avLst/>
          </a:prstGeom>
          <a:noFill/>
        </p:spPr>
      </p:pic>
      <p:pic>
        <p:nvPicPr>
          <p:cNvPr id="70659" name="Picture 3" descr="C:\Users\Jean-Marc\Pictures\Psycho\Tests\Couverture  Bouvard Cottraux  personnalité.jpg"/>
          <p:cNvPicPr>
            <a:picLocks noChangeAspect="1" noChangeArrowheads="1"/>
          </p:cNvPicPr>
          <p:nvPr/>
        </p:nvPicPr>
        <p:blipFill>
          <a:blip r:embed="rId6" cstate="print"/>
          <a:srcRect/>
          <a:stretch>
            <a:fillRect/>
          </a:stretch>
        </p:blipFill>
        <p:spPr bwMode="auto">
          <a:xfrm>
            <a:off x="5148064" y="1412776"/>
            <a:ext cx="3024336" cy="4608512"/>
          </a:xfrm>
          <a:prstGeom prst="rect">
            <a:avLst/>
          </a:prstGeom>
          <a:noFill/>
        </p:spPr>
      </p:pic>
      <p:sp>
        <p:nvSpPr>
          <p:cNvPr id="7" name="ZoneTexte 6"/>
          <p:cNvSpPr txBox="1"/>
          <p:nvPr/>
        </p:nvSpPr>
        <p:spPr>
          <a:xfrm>
            <a:off x="0" y="6021288"/>
            <a:ext cx="9523441" cy="584775"/>
          </a:xfrm>
          <a:prstGeom prst="rect">
            <a:avLst/>
          </a:prstGeom>
          <a:noFill/>
        </p:spPr>
        <p:txBody>
          <a:bodyPr wrap="none" rtlCol="0">
            <a:spAutoFit/>
          </a:bodyPr>
          <a:lstStyle/>
          <a:p>
            <a:r>
              <a:rPr lang="fr-BE" sz="1600" spc="-50" dirty="0" smtClean="0">
                <a:latin typeface="+mn-lt"/>
              </a:rPr>
              <a:t>Bouvard, M., &amp; Cottraux, J. (2010) Protocoles et échelles d’évaluation en psychiatrie et psychologie. Elsevier Masson.</a:t>
            </a:r>
          </a:p>
          <a:p>
            <a:r>
              <a:rPr lang="fr-BE" sz="1600" dirty="0" smtClean="0">
                <a:latin typeface="+mn-lt"/>
              </a:rPr>
              <a:t>Bouvard, M. (2009) Questionnaires et échelles d’évaluation de la personnalité. Elsevier Masson</a:t>
            </a:r>
            <a:endParaRPr lang="fr-BE" sz="1600"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custDataLst>
              <p:tags r:id="rId1"/>
            </p:custDataLst>
          </p:nvPr>
        </p:nvSpPr>
        <p:spPr>
          <a:xfrm>
            <a:off x="0" y="228600"/>
            <a:ext cx="9144000" cy="1143000"/>
          </a:xfrm>
        </p:spPr>
        <p:txBody>
          <a:bodyPr/>
          <a:lstStyle/>
          <a:p>
            <a:pPr eaLnBrk="1" hangingPunct="1"/>
            <a:r>
              <a:rPr lang="fr-FR" sz="2500" b="1" dirty="0" smtClean="0">
                <a:latin typeface="Times New Roman"/>
                <a:cs typeface="Times New Roman"/>
              </a:rPr>
              <a:t>É</a:t>
            </a:r>
            <a:r>
              <a:rPr lang="fr-FR" sz="2500" b="1" dirty="0" smtClean="0"/>
              <a:t>VALUATION</a:t>
            </a:r>
            <a:br>
              <a:rPr lang="fr-FR" sz="2500" b="1" dirty="0" smtClean="0"/>
            </a:br>
            <a:r>
              <a:rPr lang="fr-FR" sz="2500" b="1" dirty="0" smtClean="0"/>
              <a:t>b) chez l’enfant et l’adolescent</a:t>
            </a:r>
          </a:p>
        </p:txBody>
      </p:sp>
      <p:sp>
        <p:nvSpPr>
          <p:cNvPr id="5" name="Espace réservé du numéro de diapositive 4"/>
          <p:cNvSpPr>
            <a:spLocks noGrp="1"/>
          </p:cNvSpPr>
          <p:nvPr>
            <p:ph type="sldNum" sz="quarter" idx="11"/>
            <p:custDataLst>
              <p:tags r:id="rId2"/>
            </p:custDataLst>
          </p:nvPr>
        </p:nvSpPr>
        <p:spPr/>
        <p:txBody>
          <a:bodyPr/>
          <a:lstStyle/>
          <a:p>
            <a:pPr>
              <a:defRPr/>
            </a:pPr>
            <a:fld id="{A96D9FA2-638A-4F09-BA65-613B403B742F}" type="slidenum">
              <a:rPr lang="fr-FR"/>
              <a:pPr>
                <a:defRPr/>
              </a:pPr>
              <a:t>18</a:t>
            </a:fld>
            <a:endParaRPr lang="fr-FR" dirty="0"/>
          </a:p>
        </p:txBody>
      </p:sp>
      <p:pic>
        <p:nvPicPr>
          <p:cNvPr id="71682" name="Picture 2" descr="C:\Users\Jean-Marc\Pictures\Psycho\Tests\Couverture  Bouvard enfant 1.jpg"/>
          <p:cNvPicPr>
            <a:picLocks noGrp="1" noChangeAspect="1" noChangeArrowheads="1"/>
          </p:cNvPicPr>
          <p:nvPr>
            <p:ph idx="1"/>
          </p:nvPr>
        </p:nvPicPr>
        <p:blipFill>
          <a:blip r:embed="rId5" cstate="print"/>
          <a:srcRect/>
          <a:stretch>
            <a:fillRect/>
          </a:stretch>
        </p:blipFill>
        <p:spPr bwMode="auto">
          <a:xfrm>
            <a:off x="755576" y="1124744"/>
            <a:ext cx="3240360" cy="4968552"/>
          </a:xfrm>
          <a:prstGeom prst="rect">
            <a:avLst/>
          </a:prstGeom>
          <a:noFill/>
        </p:spPr>
      </p:pic>
      <p:pic>
        <p:nvPicPr>
          <p:cNvPr id="71683" name="Picture 3" descr="C:\Users\Jean-Marc\Pictures\Psycho\Tests\Couverture  Bouvard enfant 2.jpg"/>
          <p:cNvPicPr>
            <a:picLocks noChangeAspect="1" noChangeArrowheads="1"/>
          </p:cNvPicPr>
          <p:nvPr/>
        </p:nvPicPr>
        <p:blipFill>
          <a:blip r:embed="rId6" cstate="print"/>
          <a:srcRect/>
          <a:stretch>
            <a:fillRect/>
          </a:stretch>
        </p:blipFill>
        <p:spPr bwMode="auto">
          <a:xfrm>
            <a:off x="5220072" y="1124744"/>
            <a:ext cx="3168352" cy="4968552"/>
          </a:xfrm>
          <a:prstGeom prst="rect">
            <a:avLst/>
          </a:prstGeom>
          <a:noFill/>
        </p:spPr>
      </p:pic>
      <p:sp>
        <p:nvSpPr>
          <p:cNvPr id="7" name="ZoneTexte 6"/>
          <p:cNvSpPr txBox="1"/>
          <p:nvPr/>
        </p:nvSpPr>
        <p:spPr>
          <a:xfrm>
            <a:off x="0" y="6237312"/>
            <a:ext cx="9213997" cy="338554"/>
          </a:xfrm>
          <a:prstGeom prst="rect">
            <a:avLst/>
          </a:prstGeom>
          <a:noFill/>
        </p:spPr>
        <p:txBody>
          <a:bodyPr wrap="none" rtlCol="0">
            <a:spAutoFit/>
          </a:bodyPr>
          <a:lstStyle/>
          <a:p>
            <a:r>
              <a:rPr lang="fr-BE" sz="1600" spc="-60" dirty="0" smtClean="0">
                <a:latin typeface="+mn-lt"/>
              </a:rPr>
              <a:t>Bouvard, M. ( 2008) Echelles et questionnaires d’évaluation chez l’enfant et l’adolescent. Tomes 1 et 2. Elsevier Masson</a:t>
            </a:r>
            <a:endParaRPr lang="fr-BE" sz="1600" spc="-60"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custDataLst>
              <p:tags r:id="rId1"/>
            </p:custDataLst>
          </p:nvPr>
        </p:nvSpPr>
        <p:spPr>
          <a:xfrm>
            <a:off x="0" y="228600"/>
            <a:ext cx="9144000" cy="1143000"/>
          </a:xfrm>
        </p:spPr>
        <p:txBody>
          <a:bodyPr/>
          <a:lstStyle/>
          <a:p>
            <a:pPr eaLnBrk="1" hangingPunct="1"/>
            <a:r>
              <a:rPr lang="fr-FR" sz="3200" b="1" dirty="0" smtClean="0"/>
              <a:t>TRAITEMENT PSYCHOLOGIQUE</a:t>
            </a:r>
            <a:br>
              <a:rPr lang="fr-FR" sz="3200" b="1" dirty="0" smtClean="0"/>
            </a:br>
            <a:r>
              <a:rPr lang="fr-FR" sz="2500" dirty="0" smtClean="0"/>
              <a:t>(</a:t>
            </a:r>
            <a:r>
              <a:rPr lang="fr-FR" sz="2500" dirty="0" err="1" smtClean="0"/>
              <a:t>evidence</a:t>
            </a:r>
            <a:r>
              <a:rPr lang="fr-FR" sz="2500" dirty="0" smtClean="0"/>
              <a:t>-</a:t>
            </a:r>
            <a:r>
              <a:rPr lang="fr-FR" sz="2500" dirty="0" err="1" smtClean="0"/>
              <a:t>based</a:t>
            </a:r>
            <a:r>
              <a:rPr lang="fr-FR" sz="2500" dirty="0" smtClean="0"/>
              <a:t>)</a:t>
            </a:r>
          </a:p>
        </p:txBody>
      </p:sp>
      <p:sp>
        <p:nvSpPr>
          <p:cNvPr id="10243" name="Rectangle 1027"/>
          <p:cNvSpPr txBox="1">
            <a:spLocks noGrp="1" noChangeArrowheads="1"/>
          </p:cNvSpPr>
          <p:nvPr>
            <p:ph idx="1"/>
            <p:custDataLst>
              <p:tags r:id="rId2"/>
            </p:custDataLst>
          </p:nvPr>
        </p:nvSpPr>
        <p:spPr>
          <a:xfrm>
            <a:off x="0" y="1447800"/>
            <a:ext cx="9144000" cy="5410200"/>
          </a:xfrm>
          <a:effectLst>
            <a:outerShdw blurRad="50800" dist="38100" dir="2700000" algn="tl" rotWithShape="0">
              <a:prstClr val="black">
                <a:alpha val="40000"/>
              </a:prstClr>
            </a:outerShdw>
          </a:effectLst>
        </p:spPr>
        <p:txBody>
          <a:bodyPr lIns="91440" tIns="45720" rIns="91440" bIns="45720" rtlCol="0">
            <a:normAutofit/>
          </a:bodyPr>
          <a:lstStyle/>
          <a:p>
            <a:pPr marL="342900" indent="-342900" defTabSz="516508" eaLnBrk="1" fontAlgn="auto" hangingPunct="1">
              <a:lnSpc>
                <a:spcPct val="90000"/>
              </a:lnSpc>
              <a:spcAft>
                <a:spcPts val="0"/>
              </a:spcAft>
              <a:buClr>
                <a:srgbClr val="FFFF00"/>
              </a:buClr>
              <a:defRPr/>
            </a:pPr>
            <a:endParaRPr lang="fr-BE" sz="2600" dirty="0" smtClean="0"/>
          </a:p>
          <a:p>
            <a:pPr marL="342900" indent="-342900" defTabSz="516508" eaLnBrk="1" fontAlgn="auto" hangingPunct="1">
              <a:lnSpc>
                <a:spcPct val="90000"/>
              </a:lnSpc>
              <a:spcAft>
                <a:spcPts val="0"/>
              </a:spcAft>
              <a:buClr>
                <a:srgbClr val="FFFF00"/>
              </a:buClr>
              <a:defRPr/>
            </a:pPr>
            <a:endParaRPr lang="fr-BE" sz="800" dirty="0" smtClean="0"/>
          </a:p>
          <a:p>
            <a:pPr marL="355600" indent="-355600" defTabSz="516508" eaLnBrk="1" fontAlgn="auto" hangingPunct="1">
              <a:lnSpc>
                <a:spcPct val="90000"/>
              </a:lnSpc>
              <a:spcAft>
                <a:spcPts val="0"/>
              </a:spcAft>
              <a:buClr>
                <a:srgbClr val="FFFF00"/>
              </a:buClr>
              <a:buFont typeface="Wingdings" pitchFamily="2" charset="2"/>
              <a:buChar char="q"/>
              <a:defRPr/>
            </a:pPr>
            <a:r>
              <a:rPr lang="fr-BE" sz="2600" dirty="0" smtClean="0"/>
              <a:t>La thérapie cognitivo-comportementale (TCC) est l’approche psychologique dont l’efficacité est la mieux documentée dans le traitement des troubles anxieux</a:t>
            </a:r>
          </a:p>
          <a:p>
            <a:pPr marL="342900" indent="-342900" defTabSz="516508" eaLnBrk="1" fontAlgn="auto" hangingPunct="1">
              <a:lnSpc>
                <a:spcPct val="90000"/>
              </a:lnSpc>
              <a:spcAft>
                <a:spcPts val="0"/>
              </a:spcAft>
              <a:buClr>
                <a:srgbClr val="FFFF00"/>
              </a:buClr>
              <a:defRPr/>
            </a:pPr>
            <a:endParaRPr lang="fr-BE" sz="2600" dirty="0" smtClean="0"/>
          </a:p>
          <a:p>
            <a:pPr marL="342900" indent="-342900" defTabSz="516508" eaLnBrk="1" fontAlgn="auto" hangingPunct="1">
              <a:lnSpc>
                <a:spcPct val="90000"/>
              </a:lnSpc>
              <a:spcAft>
                <a:spcPts val="0"/>
              </a:spcAft>
              <a:buClr>
                <a:srgbClr val="FFFF00"/>
              </a:buClr>
              <a:buFont typeface="Wingdings" pitchFamily="2" charset="2"/>
              <a:buChar char="q"/>
              <a:defRPr/>
            </a:pPr>
            <a:r>
              <a:rPr lang="fr-BE" sz="2600" dirty="0" smtClean="0"/>
              <a:t>Stratégies thérapeutiques  validées les plus utilisées : </a:t>
            </a:r>
          </a:p>
          <a:p>
            <a:pPr marL="342900" indent="12700" defTabSz="516508" eaLnBrk="1" fontAlgn="auto" hangingPunct="1">
              <a:lnSpc>
                <a:spcPct val="90000"/>
              </a:lnSpc>
              <a:spcAft>
                <a:spcPts val="0"/>
              </a:spcAft>
              <a:buClr>
                <a:srgbClr val="FFFF00"/>
              </a:buClr>
              <a:buFont typeface="Arial" pitchFamily="34" charset="0"/>
              <a:buChar char="•"/>
              <a:tabLst>
                <a:tab pos="534988" algn="l"/>
              </a:tabLst>
              <a:defRPr/>
            </a:pPr>
            <a:r>
              <a:rPr lang="fr-BE" sz="2600" dirty="0" smtClean="0"/>
              <a:t>Exposition (accepter ses peurs et s’y confronter)</a:t>
            </a:r>
          </a:p>
          <a:p>
            <a:pPr marL="342900" indent="12700" defTabSz="516508" eaLnBrk="1" fontAlgn="auto" hangingPunct="1">
              <a:lnSpc>
                <a:spcPct val="90000"/>
              </a:lnSpc>
              <a:spcAft>
                <a:spcPts val="0"/>
              </a:spcAft>
              <a:buClr>
                <a:srgbClr val="FFFF00"/>
              </a:buClr>
              <a:buFont typeface="Arial" pitchFamily="34" charset="0"/>
              <a:buChar char="•"/>
              <a:tabLst>
                <a:tab pos="534988" algn="l"/>
              </a:tabLst>
              <a:defRPr/>
            </a:pPr>
            <a:r>
              <a:rPr lang="fr-BE" sz="2600" dirty="0" smtClean="0"/>
              <a:t>Restructuration cognitive </a:t>
            </a:r>
          </a:p>
          <a:p>
            <a:pPr marL="450850" indent="-95250" defTabSz="516508" eaLnBrk="1" fontAlgn="auto" hangingPunct="1">
              <a:lnSpc>
                <a:spcPct val="90000"/>
              </a:lnSpc>
              <a:spcAft>
                <a:spcPts val="0"/>
              </a:spcAft>
              <a:buClr>
                <a:srgbClr val="FFFF00"/>
              </a:buClr>
              <a:buFont typeface="Arial" pitchFamily="34" charset="0"/>
              <a:buChar char="•"/>
              <a:tabLst>
                <a:tab pos="534988" algn="l"/>
              </a:tabLst>
              <a:defRPr/>
            </a:pPr>
            <a:r>
              <a:rPr lang="fr-BE" sz="2600" dirty="0" smtClean="0"/>
              <a:t>Entraînement  aux compétences sociales et à l’affirmation de soi</a:t>
            </a:r>
          </a:p>
          <a:p>
            <a:pPr marL="342900" indent="12700" defTabSz="516508" eaLnBrk="1" fontAlgn="auto" hangingPunct="1">
              <a:lnSpc>
                <a:spcPct val="90000"/>
              </a:lnSpc>
              <a:spcAft>
                <a:spcPts val="0"/>
              </a:spcAft>
              <a:buClr>
                <a:srgbClr val="FFFF00"/>
              </a:buClr>
              <a:buFont typeface="Arial" pitchFamily="34" charset="0"/>
              <a:buChar char="•"/>
              <a:tabLst>
                <a:tab pos="534988" algn="l"/>
              </a:tabLst>
              <a:defRPr/>
            </a:pPr>
            <a:r>
              <a:rPr lang="fr-BE" sz="2600" dirty="0" smtClean="0"/>
              <a:t>Relaxation, respiration abdominale, pleine conscience, méditation</a:t>
            </a:r>
          </a:p>
        </p:txBody>
      </p:sp>
      <p:sp>
        <p:nvSpPr>
          <p:cNvPr id="5" name="Espace réservé du numéro de diapositive 4"/>
          <p:cNvSpPr>
            <a:spLocks noGrp="1"/>
          </p:cNvSpPr>
          <p:nvPr>
            <p:ph type="sldNum" sz="quarter" idx="11"/>
            <p:custDataLst>
              <p:tags r:id="rId3"/>
            </p:custDataLst>
          </p:nvPr>
        </p:nvSpPr>
        <p:spPr/>
        <p:txBody>
          <a:bodyPr/>
          <a:lstStyle/>
          <a:p>
            <a:pPr>
              <a:defRPr/>
            </a:pPr>
            <a:fld id="{A96D9FA2-638A-4F09-BA65-613B403B742F}" type="slidenum">
              <a:rPr lang="fr-FR"/>
              <a:pPr>
                <a:defRPr/>
              </a:pPr>
              <a:t>19</a:t>
            </a:fld>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custDataLst>
              <p:tags r:id="rId1"/>
            </p:custDataLst>
          </p:nvPr>
        </p:nvSpPr>
        <p:spPr>
          <a:xfrm>
            <a:off x="0" y="332656"/>
            <a:ext cx="9144000" cy="1080120"/>
          </a:xfrm>
        </p:spPr>
        <p:txBody>
          <a:bodyPr/>
          <a:lstStyle/>
          <a:p>
            <a:pPr eaLnBrk="1" hangingPunct="1"/>
            <a:r>
              <a:rPr lang="fr-FR" sz="3200" b="1" dirty="0" smtClean="0"/>
              <a:t>DSM 5 </a:t>
            </a:r>
            <a:r>
              <a:rPr lang="fr-FR" sz="2500" dirty="0" smtClean="0"/>
              <a:t/>
            </a:r>
            <a:br>
              <a:rPr lang="fr-FR" sz="2500" dirty="0" smtClean="0"/>
            </a:br>
            <a:r>
              <a:rPr lang="fr-FR" sz="2000" i="1" dirty="0" smtClean="0"/>
              <a:t>(parution en 2013 aux USA; traduction française en 2015)</a:t>
            </a:r>
          </a:p>
        </p:txBody>
      </p:sp>
      <p:sp>
        <p:nvSpPr>
          <p:cNvPr id="5" name="Espace réservé du numéro de diapositive 4"/>
          <p:cNvSpPr>
            <a:spLocks noGrp="1"/>
          </p:cNvSpPr>
          <p:nvPr>
            <p:ph type="sldNum" sz="quarter" idx="11"/>
            <p:custDataLst>
              <p:tags r:id="rId2"/>
            </p:custDataLst>
          </p:nvPr>
        </p:nvSpPr>
        <p:spPr/>
        <p:txBody>
          <a:bodyPr/>
          <a:lstStyle/>
          <a:p>
            <a:pPr>
              <a:defRPr/>
            </a:pPr>
            <a:fld id="{A96D9FA2-638A-4F09-BA65-613B403B742F}" type="slidenum">
              <a:rPr lang="fr-FR"/>
              <a:pPr>
                <a:defRPr/>
              </a:pPr>
              <a:t>2</a:t>
            </a:fld>
            <a:endParaRPr lang="fr-FR" dirty="0"/>
          </a:p>
        </p:txBody>
      </p:sp>
      <p:pic>
        <p:nvPicPr>
          <p:cNvPr id="101377" name="Picture 1" descr="C:\Users\Jean-Marc\Pictures\Psycho\DSM\DSM 5.jpg"/>
          <p:cNvPicPr>
            <a:picLocks noGrp="1" noChangeAspect="1" noChangeArrowheads="1"/>
          </p:cNvPicPr>
          <p:nvPr>
            <p:ph idx="1"/>
          </p:nvPr>
        </p:nvPicPr>
        <p:blipFill>
          <a:blip r:embed="rId5" cstate="print"/>
          <a:srcRect/>
          <a:stretch>
            <a:fillRect/>
          </a:stretch>
        </p:blipFill>
        <p:spPr bwMode="auto">
          <a:xfrm>
            <a:off x="0" y="3356992"/>
            <a:ext cx="2555776" cy="3501008"/>
          </a:xfrm>
          <a:prstGeom prst="rect">
            <a:avLst/>
          </a:prstGeom>
          <a:noFill/>
        </p:spPr>
      </p:pic>
      <p:pic>
        <p:nvPicPr>
          <p:cNvPr id="101378" name="Picture 2" descr="C:\Users\Jean-Marc\Pictures\Psycho\DSM\Mini DSM 5.jpg"/>
          <p:cNvPicPr>
            <a:picLocks noChangeAspect="1" noChangeArrowheads="1"/>
          </p:cNvPicPr>
          <p:nvPr/>
        </p:nvPicPr>
        <p:blipFill>
          <a:blip r:embed="rId6" cstate="print"/>
          <a:srcRect/>
          <a:stretch>
            <a:fillRect/>
          </a:stretch>
        </p:blipFill>
        <p:spPr bwMode="auto">
          <a:xfrm>
            <a:off x="7620347" y="4365104"/>
            <a:ext cx="1523653" cy="2492896"/>
          </a:xfrm>
          <a:prstGeom prst="rect">
            <a:avLst/>
          </a:prstGeom>
          <a:noFill/>
        </p:spPr>
      </p:pic>
      <p:sp>
        <p:nvSpPr>
          <p:cNvPr id="7" name="ZoneTexte 6"/>
          <p:cNvSpPr txBox="1"/>
          <p:nvPr/>
        </p:nvSpPr>
        <p:spPr>
          <a:xfrm>
            <a:off x="0" y="1268760"/>
            <a:ext cx="9144000" cy="5589240"/>
          </a:xfrm>
          <a:prstGeom prst="rect">
            <a:avLst/>
          </a:prstGeom>
          <a:noFill/>
        </p:spPr>
        <p:txBody>
          <a:bodyPr wrap="square" rtlCol="0">
            <a:spAutoFit/>
          </a:bodyPr>
          <a:lstStyle/>
          <a:p>
            <a:pPr algn="ctr"/>
            <a:r>
              <a:rPr lang="fr-BE" sz="2400" dirty="0" smtClean="0">
                <a:latin typeface="+mn-lt"/>
              </a:rPr>
              <a:t>Le DSM 5 propose …</a:t>
            </a:r>
          </a:p>
          <a:p>
            <a:pPr algn="ctr"/>
            <a:endParaRPr lang="fr-BE" sz="800" dirty="0" smtClean="0">
              <a:latin typeface="+mn-lt"/>
            </a:endParaRPr>
          </a:p>
          <a:p>
            <a:pPr>
              <a:buClr>
                <a:srgbClr val="FFFF00"/>
              </a:buClr>
              <a:buFont typeface="Wingdings" pitchFamily="2" charset="2"/>
              <a:buChar char=""/>
            </a:pPr>
            <a:r>
              <a:rPr lang="fr-BE" sz="2400" spc="-30" dirty="0" smtClean="0">
                <a:latin typeface="+mn-lt"/>
              </a:rPr>
              <a:t> une classification des troubles mentaux avec leurs critères diagnostiques.     </a:t>
            </a:r>
          </a:p>
          <a:p>
            <a:pPr indent="355600">
              <a:buClr>
                <a:srgbClr val="FFFF00"/>
              </a:buClr>
              <a:buFont typeface="Wingdings" pitchFamily="2" charset="2"/>
              <a:buChar char=""/>
            </a:pPr>
            <a:r>
              <a:rPr lang="fr-BE" sz="2400" dirty="0" smtClean="0">
                <a:latin typeface="+mn-lt"/>
              </a:rPr>
              <a:t> pour chaque trouble, des informations ventilées dans les rubriques suivantes :                   </a:t>
            </a:r>
            <a:r>
              <a:rPr lang="fr-BE" sz="2000" i="1" dirty="0" smtClean="0">
                <a:latin typeface="+mn-lt"/>
              </a:rPr>
              <a:t>Critères diagnostiques</a:t>
            </a:r>
          </a:p>
          <a:p>
            <a:pPr marL="273050" indent="2422525">
              <a:buClr>
                <a:srgbClr val="FFFF00"/>
              </a:buClr>
            </a:pPr>
            <a:r>
              <a:rPr lang="fr-BE" sz="2000" i="1" dirty="0" smtClean="0">
                <a:latin typeface="+mn-lt"/>
              </a:rPr>
              <a:t> Caractéristiques diagnostiques</a:t>
            </a:r>
          </a:p>
          <a:p>
            <a:pPr marL="273050" indent="2422525"/>
            <a:r>
              <a:rPr lang="fr-BE" sz="2000" i="1" dirty="0" smtClean="0">
                <a:latin typeface="+mn-lt"/>
              </a:rPr>
              <a:t> Caractéristiques associées en faveur du diagnostic</a:t>
            </a:r>
          </a:p>
          <a:p>
            <a:pPr marL="273050" indent="2422525"/>
            <a:r>
              <a:rPr lang="fr-BE" sz="2000" i="1" dirty="0" smtClean="0">
                <a:latin typeface="+mn-lt"/>
              </a:rPr>
              <a:t> Prévalence</a:t>
            </a:r>
          </a:p>
          <a:p>
            <a:pPr marL="273050" indent="2422525"/>
            <a:r>
              <a:rPr lang="fr-BE" sz="2000" i="1" dirty="0" smtClean="0">
                <a:latin typeface="+mn-lt"/>
              </a:rPr>
              <a:t> Développement et évolution</a:t>
            </a:r>
          </a:p>
          <a:p>
            <a:pPr marL="273050" indent="2422525"/>
            <a:r>
              <a:rPr lang="fr-BE" sz="2000" i="1" dirty="0" smtClean="0">
                <a:latin typeface="+mn-lt"/>
              </a:rPr>
              <a:t> Facteurs de risque et pronostiques</a:t>
            </a:r>
          </a:p>
          <a:p>
            <a:pPr marL="273050" indent="2422525"/>
            <a:r>
              <a:rPr lang="fr-BE" sz="2000" i="1" dirty="0" smtClean="0">
                <a:latin typeface="+mn-lt"/>
              </a:rPr>
              <a:t> Questions diagnostiques lies à la culture</a:t>
            </a:r>
          </a:p>
          <a:p>
            <a:pPr marL="273050" indent="2422525"/>
            <a:r>
              <a:rPr lang="fr-BE" sz="2000" i="1" dirty="0" smtClean="0">
                <a:latin typeface="+mn-lt"/>
              </a:rPr>
              <a:t> Questions diagnostiques liées au genre</a:t>
            </a:r>
          </a:p>
          <a:p>
            <a:pPr marL="273050" indent="2422525"/>
            <a:r>
              <a:rPr lang="fr-BE" sz="2000" i="1" dirty="0" smtClean="0">
                <a:latin typeface="+mn-lt"/>
              </a:rPr>
              <a:t>(Marqueurs diagnostiques)</a:t>
            </a:r>
          </a:p>
          <a:p>
            <a:pPr marL="273050" indent="2422525"/>
            <a:r>
              <a:rPr lang="fr-BE" sz="2000" i="1" dirty="0" smtClean="0">
                <a:latin typeface="+mn-lt"/>
              </a:rPr>
              <a:t> (Risque suicidaire)</a:t>
            </a:r>
          </a:p>
          <a:p>
            <a:pPr marL="273050" indent="2422525"/>
            <a:r>
              <a:rPr lang="fr-BE" sz="2000" i="1" dirty="0" smtClean="0">
                <a:latin typeface="+mn-lt"/>
              </a:rPr>
              <a:t> Retentissement fonctionnel du trouble</a:t>
            </a:r>
          </a:p>
          <a:p>
            <a:pPr marL="273050" indent="2422525"/>
            <a:r>
              <a:rPr lang="fr-BE" sz="2000" i="1" dirty="0" smtClean="0">
                <a:latin typeface="+mn-lt"/>
              </a:rPr>
              <a:t> Diagnostic différentiel</a:t>
            </a:r>
          </a:p>
          <a:p>
            <a:pPr marL="273050" indent="2422525"/>
            <a:r>
              <a:rPr lang="fr-BE" sz="2000" i="1" dirty="0" smtClean="0">
                <a:latin typeface="+mn-lt"/>
              </a:rPr>
              <a:t> Comorbidité</a:t>
            </a:r>
            <a:endParaRPr lang="fr-BE" sz="2000" i="1"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custDataLst>
              <p:tags r:id="rId1"/>
            </p:custDataLst>
          </p:nvPr>
        </p:nvSpPr>
        <p:spPr>
          <a:xfrm>
            <a:off x="0" y="228600"/>
            <a:ext cx="9144000" cy="1143000"/>
          </a:xfrm>
        </p:spPr>
        <p:txBody>
          <a:bodyPr>
            <a:normAutofit/>
          </a:bodyPr>
          <a:lstStyle/>
          <a:p>
            <a:pPr eaLnBrk="1" hangingPunct="1"/>
            <a:r>
              <a:rPr lang="fr-FR" sz="3200" b="1" dirty="0" smtClean="0"/>
              <a:t>LE COPING INEFFICACE</a:t>
            </a:r>
          </a:p>
        </p:txBody>
      </p:sp>
      <p:sp>
        <p:nvSpPr>
          <p:cNvPr id="10243" name="Rectangle 1027"/>
          <p:cNvSpPr txBox="1">
            <a:spLocks noGrp="1" noChangeArrowheads="1"/>
          </p:cNvSpPr>
          <p:nvPr>
            <p:ph idx="1"/>
            <p:custDataLst>
              <p:tags r:id="rId2"/>
            </p:custDataLst>
          </p:nvPr>
        </p:nvSpPr>
        <p:spPr>
          <a:xfrm>
            <a:off x="0" y="1447800"/>
            <a:ext cx="9144000" cy="5410200"/>
          </a:xfrm>
          <a:effectLst>
            <a:outerShdw blurRad="50800" dist="38100" dir="2700000" algn="tl" rotWithShape="0">
              <a:prstClr val="black">
                <a:alpha val="40000"/>
              </a:prstClr>
            </a:outerShdw>
          </a:effectLst>
        </p:spPr>
        <p:txBody>
          <a:bodyPr lIns="91440" tIns="45720" rIns="91440" bIns="45720" rtlCol="0">
            <a:normAutofit/>
          </a:bodyPr>
          <a:lstStyle/>
          <a:p>
            <a:pPr marL="342900" indent="-342900" defTabSz="516508" eaLnBrk="1" fontAlgn="auto" hangingPunct="1">
              <a:lnSpc>
                <a:spcPct val="90000"/>
              </a:lnSpc>
              <a:spcAft>
                <a:spcPts val="0"/>
              </a:spcAft>
              <a:buClr>
                <a:srgbClr val="FFFF00"/>
              </a:buClr>
              <a:defRPr/>
            </a:pPr>
            <a:endParaRPr lang="fr-BE" sz="800" dirty="0" smtClean="0"/>
          </a:p>
          <a:p>
            <a:pPr marL="342900" indent="-342900" algn="ctr" defTabSz="516508" eaLnBrk="1" fontAlgn="auto" hangingPunct="1">
              <a:lnSpc>
                <a:spcPct val="90000"/>
              </a:lnSpc>
              <a:spcAft>
                <a:spcPts val="0"/>
              </a:spcAft>
              <a:buClr>
                <a:srgbClr val="FFFF00"/>
              </a:buClr>
              <a:defRPr/>
            </a:pPr>
            <a:r>
              <a:rPr lang="fr-BE" sz="2600" b="1" i="1" u="sng" dirty="0" smtClean="0">
                <a:solidFill>
                  <a:srgbClr val="FFFF00"/>
                </a:solidFill>
              </a:rPr>
              <a:t>Un trouble anxieux se maintient de par les </a:t>
            </a:r>
            <a:r>
              <a:rPr lang="fr-BE" sz="2600" b="1" i="1" u="sng" dirty="0" smtClean="0">
                <a:solidFill>
                  <a:srgbClr val="FF0000"/>
                </a:solidFill>
              </a:rPr>
              <a:t>stratégies </a:t>
            </a:r>
            <a:r>
              <a:rPr lang="fr-BE" sz="2600" b="1" i="1" u="sng" dirty="0" smtClean="0">
                <a:solidFill>
                  <a:srgbClr val="FFFF00"/>
                </a:solidFill>
              </a:rPr>
              <a:t>que la personne a mise en place pour y faire face</a:t>
            </a:r>
          </a:p>
        </p:txBody>
      </p:sp>
      <p:sp>
        <p:nvSpPr>
          <p:cNvPr id="5" name="Espace réservé du numéro de diapositive 4"/>
          <p:cNvSpPr>
            <a:spLocks noGrp="1"/>
          </p:cNvSpPr>
          <p:nvPr>
            <p:ph type="sldNum" sz="quarter" idx="11"/>
            <p:custDataLst>
              <p:tags r:id="rId3"/>
            </p:custDataLst>
          </p:nvPr>
        </p:nvSpPr>
        <p:spPr/>
        <p:txBody>
          <a:bodyPr/>
          <a:lstStyle/>
          <a:p>
            <a:pPr>
              <a:defRPr/>
            </a:pPr>
            <a:fld id="{A96D9FA2-638A-4F09-BA65-613B403B742F}" type="slidenum">
              <a:rPr lang="fr-FR"/>
              <a:pPr>
                <a:defRPr/>
              </a:pPr>
              <a:t>20</a:t>
            </a:fld>
            <a:endParaRPr lang="fr-FR" dirty="0"/>
          </a:p>
        </p:txBody>
      </p:sp>
      <p:sp>
        <p:nvSpPr>
          <p:cNvPr id="6" name="Rectangle 5"/>
          <p:cNvSpPr/>
          <p:nvPr/>
        </p:nvSpPr>
        <p:spPr>
          <a:xfrm>
            <a:off x="5292080" y="2708920"/>
            <a:ext cx="302433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t>Cognitions, croyances</a:t>
            </a:r>
            <a:endParaRPr lang="fr-BE" sz="2400" dirty="0"/>
          </a:p>
        </p:txBody>
      </p:sp>
      <p:sp>
        <p:nvSpPr>
          <p:cNvPr id="7" name="Rectangle 6"/>
          <p:cNvSpPr/>
          <p:nvPr/>
        </p:nvSpPr>
        <p:spPr>
          <a:xfrm>
            <a:off x="3203848" y="4941168"/>
            <a:ext cx="3024336" cy="16561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solidFill>
                  <a:schemeClr val="bg1"/>
                </a:solidFill>
              </a:rPr>
              <a:t>Evitements</a:t>
            </a:r>
          </a:p>
          <a:p>
            <a:pPr algn="ctr"/>
            <a:r>
              <a:rPr lang="fr-BE" sz="2400" dirty="0" smtClean="0">
                <a:solidFill>
                  <a:schemeClr val="bg1"/>
                </a:solidFill>
              </a:rPr>
              <a:t>Echappements</a:t>
            </a:r>
          </a:p>
          <a:p>
            <a:pPr algn="ctr"/>
            <a:r>
              <a:rPr lang="fr-BE" sz="2400" dirty="0" smtClean="0">
                <a:solidFill>
                  <a:schemeClr val="bg1"/>
                </a:solidFill>
              </a:rPr>
              <a:t>Prise de signaux de sécurité</a:t>
            </a:r>
            <a:endParaRPr lang="fr-BE" sz="2400" dirty="0">
              <a:solidFill>
                <a:schemeClr val="bg1"/>
              </a:solidFill>
            </a:endParaRPr>
          </a:p>
        </p:txBody>
      </p:sp>
      <p:sp>
        <p:nvSpPr>
          <p:cNvPr id="8" name="Rectangle 7"/>
          <p:cNvSpPr/>
          <p:nvPr/>
        </p:nvSpPr>
        <p:spPr>
          <a:xfrm>
            <a:off x="611560" y="2708920"/>
            <a:ext cx="302433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t>Emotions, réactions physiologiques</a:t>
            </a:r>
            <a:endParaRPr lang="fr-BE" sz="2400" dirty="0"/>
          </a:p>
        </p:txBody>
      </p:sp>
      <p:cxnSp>
        <p:nvCxnSpPr>
          <p:cNvPr id="10" name="Connecteur droit avec flèche 9"/>
          <p:cNvCxnSpPr/>
          <p:nvPr/>
        </p:nvCxnSpPr>
        <p:spPr>
          <a:xfrm>
            <a:off x="3851920" y="3501008"/>
            <a:ext cx="1296144"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6372200" y="4653136"/>
            <a:ext cx="1008112" cy="57606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1979712" y="4581128"/>
            <a:ext cx="864096" cy="648072"/>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custDataLst>
              <p:tags r:id="rId1"/>
            </p:custDataLst>
          </p:nvPr>
        </p:nvSpPr>
        <p:spPr>
          <a:xfrm>
            <a:off x="0" y="76200"/>
            <a:ext cx="9067800" cy="1295400"/>
          </a:xfrm>
        </p:spPr>
        <p:txBody>
          <a:bodyPr rtlCol="0">
            <a:noAutofit/>
          </a:bodyPr>
          <a:lstStyle/>
          <a:p>
            <a:pPr defTabSz="516508" eaLnBrk="1" fontAlgn="auto" hangingPunct="1">
              <a:spcAft>
                <a:spcPts val="0"/>
              </a:spcAft>
              <a:defRPr/>
            </a:pPr>
            <a:r>
              <a:rPr lang="fr-FR" sz="2800" b="1" spc="-40" dirty="0" smtClean="0"/>
              <a:t>EXEMPLES DE SENSATIONS, INTERPRÉTATIONS ERRONÉES ET COMPORTEMENTS D’ÉVITEMENT/MESURES DE SÉCURITÉ (Wells, 1997)</a:t>
            </a:r>
          </a:p>
        </p:txBody>
      </p:sp>
      <p:sp>
        <p:nvSpPr>
          <p:cNvPr id="74755" name="Rectangle 1027"/>
          <p:cNvSpPr>
            <a:spLocks noGrp="1" noChangeArrowheads="1"/>
          </p:cNvSpPr>
          <p:nvPr>
            <p:ph idx="1"/>
            <p:custDataLst>
              <p:tags r:id="rId2"/>
            </p:custDataLst>
          </p:nvPr>
        </p:nvSpPr>
        <p:spPr>
          <a:xfrm>
            <a:off x="76200" y="1484784"/>
            <a:ext cx="9067800" cy="5544616"/>
          </a:xfrm>
        </p:spPr>
        <p:txBody>
          <a:bodyPr/>
          <a:lstStyle/>
          <a:p>
            <a:pPr marL="5524500" indent="-5524500" eaLnBrk="1" hangingPunct="1">
              <a:lnSpc>
                <a:spcPct val="80000"/>
              </a:lnSpc>
              <a:buFont typeface="Monotype Sorts"/>
              <a:buNone/>
            </a:pPr>
            <a:r>
              <a:rPr lang="fr-FR" sz="1800" b="1" dirty="0" smtClean="0">
                <a:solidFill>
                  <a:srgbClr val="FFFF00"/>
                </a:solidFill>
              </a:rPr>
              <a:t>SENSATIONS            INTERPRÉTATIONS                                 MESURES DE        </a:t>
            </a:r>
          </a:p>
          <a:p>
            <a:pPr marL="5524500" indent="-5524500" eaLnBrk="1" hangingPunct="1">
              <a:lnSpc>
                <a:spcPct val="80000"/>
              </a:lnSpc>
              <a:buFont typeface="Monotype Sorts"/>
              <a:buNone/>
            </a:pPr>
            <a:r>
              <a:rPr lang="fr-FR" sz="1800" b="1" dirty="0" smtClean="0">
                <a:solidFill>
                  <a:srgbClr val="FFFF00"/>
                </a:solidFill>
              </a:rPr>
              <a:t>                                            ERRONÉES                                SÉCURITÉ/ÉVITEMENTS        </a:t>
            </a:r>
          </a:p>
          <a:p>
            <a:pPr marL="5524500" indent="-5524500" eaLnBrk="1" hangingPunct="1">
              <a:lnSpc>
                <a:spcPct val="80000"/>
              </a:lnSpc>
              <a:buFont typeface="Monotype Sorts"/>
              <a:buNone/>
            </a:pPr>
            <a:endParaRPr lang="fr-FR" sz="800" dirty="0" smtClean="0"/>
          </a:p>
          <a:p>
            <a:pPr marL="5524500" indent="-5524500" eaLnBrk="1" hangingPunct="1">
              <a:lnSpc>
                <a:spcPts val="1700"/>
              </a:lnSpc>
              <a:spcBef>
                <a:spcPts val="0"/>
              </a:spcBef>
              <a:buFont typeface="Monotype Sorts"/>
              <a:buNone/>
            </a:pPr>
            <a:r>
              <a:rPr lang="fr-FR" sz="1800" dirty="0" smtClean="0"/>
              <a:t>Palpitations,               Crise cardiaque                          Relaxation; essayer de ralentir son rythme </a:t>
            </a:r>
          </a:p>
          <a:p>
            <a:pPr marL="5524500" indent="-5524500" eaLnBrk="1" hangingPunct="1">
              <a:lnSpc>
                <a:spcPts val="1700"/>
              </a:lnSpc>
              <a:spcBef>
                <a:spcPts val="0"/>
              </a:spcBef>
              <a:buFont typeface="Monotype Sorts"/>
              <a:buNone/>
            </a:pPr>
            <a:r>
              <a:rPr lang="fr-FR" sz="1800" dirty="0" smtClean="0"/>
              <a:t>oppression                  Mourir                                       cardiaque; s’asseoir;  évitement de tout</a:t>
            </a:r>
          </a:p>
          <a:p>
            <a:pPr marL="5524500" indent="-5524500" eaLnBrk="1" hangingPunct="1">
              <a:lnSpc>
                <a:spcPts val="1700"/>
              </a:lnSpc>
              <a:spcBef>
                <a:spcPts val="0"/>
              </a:spcBef>
              <a:buFont typeface="Monotype Sorts"/>
              <a:buNone/>
            </a:pPr>
            <a:r>
              <a:rPr lang="fr-FR" sz="1800" dirty="0" smtClean="0"/>
              <a:t>thoracique                                                                     effort physique  </a:t>
            </a:r>
          </a:p>
          <a:p>
            <a:pPr marL="5524500" indent="-5524500" eaLnBrk="1" hangingPunct="1">
              <a:buFont typeface="Monotype Sorts"/>
              <a:buNone/>
            </a:pPr>
            <a:endParaRPr lang="fr-FR" sz="800" dirty="0" smtClean="0"/>
          </a:p>
          <a:p>
            <a:pPr marL="5524500" indent="-5524500" eaLnBrk="1" hangingPunct="1">
              <a:lnSpc>
                <a:spcPts val="1700"/>
              </a:lnSpc>
              <a:spcBef>
                <a:spcPts val="0"/>
              </a:spcBef>
              <a:buFont typeface="Monotype Sorts"/>
              <a:buNone/>
            </a:pPr>
            <a:r>
              <a:rPr lang="fr-FR" sz="1800" dirty="0" smtClean="0"/>
              <a:t>Sentiment                   Perte de contrôle, folie              Garder le contrôle de son esprit; vérifier</a:t>
            </a:r>
          </a:p>
          <a:p>
            <a:pPr marL="5524500" indent="-5524500" eaLnBrk="1" hangingPunct="1">
              <a:lnSpc>
                <a:spcPts val="1700"/>
              </a:lnSpc>
              <a:spcBef>
                <a:spcPts val="0"/>
              </a:spcBef>
              <a:buFont typeface="Monotype Sorts"/>
              <a:buNone/>
            </a:pPr>
            <a:r>
              <a:rPr lang="fr-FR" sz="1800" dirty="0" smtClean="0"/>
              <a:t>d’irréalité                                                                      sa mémoire; essayer de contrôler ses </a:t>
            </a:r>
          </a:p>
          <a:p>
            <a:pPr marL="5524500" indent="-5524500" eaLnBrk="1" hangingPunct="1">
              <a:lnSpc>
                <a:spcPts val="1700"/>
              </a:lnSpc>
              <a:spcBef>
                <a:spcPts val="0"/>
              </a:spcBef>
              <a:buFont typeface="Monotype Sorts"/>
              <a:buNone/>
            </a:pPr>
            <a:r>
              <a:rPr lang="fr-FR" sz="1800" dirty="0" smtClean="0"/>
              <a:t>                                                                                      pensées; repérer les sorties</a:t>
            </a:r>
          </a:p>
          <a:p>
            <a:pPr marL="5524500" indent="-5524500" eaLnBrk="1" hangingPunct="1">
              <a:buFont typeface="Monotype Sorts"/>
              <a:buNone/>
            </a:pPr>
            <a:r>
              <a:rPr lang="fr-FR" sz="800" dirty="0" smtClean="0"/>
              <a:t>                                                                                                                               </a:t>
            </a:r>
          </a:p>
          <a:p>
            <a:pPr marL="5524500" indent="-5524500" eaLnBrk="1" hangingPunct="1">
              <a:lnSpc>
                <a:spcPts val="1700"/>
              </a:lnSpc>
              <a:spcBef>
                <a:spcPts val="0"/>
              </a:spcBef>
              <a:buFont typeface="Monotype Sorts"/>
              <a:buNone/>
            </a:pPr>
            <a:r>
              <a:rPr lang="fr-FR" sz="1800" dirty="0" smtClean="0"/>
              <a:t>Sensation de               Suffocation                                Respirer profondément; ouvrir une fenêtre;</a:t>
            </a:r>
          </a:p>
          <a:p>
            <a:pPr marL="4927600" indent="-4927600" eaLnBrk="1" hangingPunct="1">
              <a:lnSpc>
                <a:spcPts val="1700"/>
              </a:lnSpc>
              <a:spcBef>
                <a:spcPts val="0"/>
              </a:spcBef>
              <a:buFont typeface="Monotype Sorts"/>
              <a:buNone/>
            </a:pPr>
            <a:r>
              <a:rPr lang="fr-FR" sz="1800" dirty="0" smtClean="0"/>
              <a:t>« souffle coupé »                                                          sortir à l’air libre; sucer des bonbons à la menthe   </a:t>
            </a:r>
            <a:endParaRPr lang="fr-BE" sz="1800" dirty="0" smtClean="0"/>
          </a:p>
          <a:p>
            <a:pPr marL="5524500" indent="-5524500" eaLnBrk="1" hangingPunct="1">
              <a:lnSpc>
                <a:spcPct val="80000"/>
              </a:lnSpc>
              <a:buFont typeface="Monotype Sorts"/>
              <a:buNone/>
            </a:pPr>
            <a:r>
              <a:rPr lang="fr-FR" sz="800" dirty="0" smtClean="0"/>
              <a:t>                                                                                                                                                </a:t>
            </a:r>
          </a:p>
          <a:p>
            <a:pPr marL="5524500" indent="-5524500" eaLnBrk="1" hangingPunct="1">
              <a:lnSpc>
                <a:spcPts val="1700"/>
              </a:lnSpc>
              <a:spcBef>
                <a:spcPts val="0"/>
              </a:spcBef>
              <a:buFont typeface="Monotype Sorts"/>
              <a:buNone/>
            </a:pPr>
            <a:r>
              <a:rPr lang="fr-FR" sz="1800" dirty="0" smtClean="0"/>
              <a:t>Sensation                    Étouffement                     </a:t>
            </a:r>
            <a:r>
              <a:rPr lang="fr-BE" sz="1800" dirty="0" smtClean="0"/>
              <a:t>        </a:t>
            </a:r>
            <a:r>
              <a:rPr lang="fr-FR" sz="1800" dirty="0" smtClean="0"/>
              <a:t> Transporter avec soi  une bouteille d’eau;</a:t>
            </a:r>
          </a:p>
          <a:p>
            <a:pPr marL="5524500" indent="-5524500" eaLnBrk="1" hangingPunct="1">
              <a:lnSpc>
                <a:spcPts val="1700"/>
              </a:lnSpc>
              <a:spcBef>
                <a:spcPts val="0"/>
              </a:spcBef>
              <a:buFont typeface="Monotype Sorts"/>
              <a:buNone/>
            </a:pPr>
            <a:r>
              <a:rPr lang="fr-FR" sz="1800" dirty="0" smtClean="0"/>
              <a:t>d’étranglement                                                              essayer de s’éclaircir la gorge</a:t>
            </a:r>
          </a:p>
          <a:p>
            <a:pPr marL="5524500" indent="-5524500" eaLnBrk="1" hangingPunct="1">
              <a:buFont typeface="Monotype Sorts"/>
              <a:buNone/>
            </a:pPr>
            <a:endParaRPr lang="fr-FR" sz="800" dirty="0" smtClean="0"/>
          </a:p>
          <a:p>
            <a:pPr marL="5524500" indent="-5524500" eaLnBrk="1" hangingPunct="1">
              <a:lnSpc>
                <a:spcPts val="1700"/>
              </a:lnSpc>
              <a:spcBef>
                <a:spcPts val="0"/>
              </a:spcBef>
              <a:buFont typeface="Monotype Sorts"/>
              <a:buNone/>
            </a:pPr>
            <a:r>
              <a:rPr lang="fr-FR" sz="1800" dirty="0" smtClean="0"/>
              <a:t>Vertiges                      Évanouissement                        Contrôle de la respiration; s’asseoir; se</a:t>
            </a:r>
            <a:endParaRPr lang="fr-FR" sz="1400" dirty="0" smtClean="0"/>
          </a:p>
          <a:p>
            <a:pPr marL="5524500" indent="-5524500" eaLnBrk="1" hangingPunct="1">
              <a:lnSpc>
                <a:spcPts val="1700"/>
              </a:lnSpc>
              <a:spcBef>
                <a:spcPts val="0"/>
              </a:spcBef>
              <a:buFont typeface="Monotype Sorts"/>
              <a:buNone/>
            </a:pPr>
            <a:r>
              <a:rPr lang="fr-FR" sz="1800" dirty="0" smtClean="0"/>
              <a:t>                                   S’écrouler                                  tenir au  partenaire; éviter de sortir seul(e)</a:t>
            </a:r>
          </a:p>
          <a:p>
            <a:pPr marL="5524500" indent="-5524500" eaLnBrk="1" hangingPunct="1">
              <a:buFont typeface="Monotype Sorts"/>
              <a:buNone/>
            </a:pPr>
            <a:endParaRPr lang="fr-FR" sz="800" dirty="0" smtClean="0"/>
          </a:p>
          <a:p>
            <a:pPr marL="5524500" indent="-5524500" eaLnBrk="1" hangingPunct="1">
              <a:lnSpc>
                <a:spcPts val="1700"/>
              </a:lnSpc>
              <a:spcBef>
                <a:spcPts val="0"/>
              </a:spcBef>
              <a:buFont typeface="Monotype Sorts"/>
              <a:buNone/>
            </a:pPr>
            <a:r>
              <a:rPr lang="fr-FR" sz="1800" dirty="0" smtClean="0"/>
              <a:t>Vision brouillée          Cécité; AVC                               Vérifier sa vision; porter des lunettes de</a:t>
            </a:r>
          </a:p>
          <a:p>
            <a:pPr marL="5524500" indent="-5524500" eaLnBrk="1" hangingPunct="1">
              <a:lnSpc>
                <a:spcPts val="1700"/>
              </a:lnSpc>
              <a:spcBef>
                <a:spcPts val="0"/>
              </a:spcBef>
              <a:buFont typeface="Monotype Sorts"/>
              <a:buNone/>
            </a:pPr>
            <a:r>
              <a:rPr lang="fr-FR" sz="1800" dirty="0" smtClean="0"/>
              <a:t>                                                                                      soleil; éviter le stress</a:t>
            </a:r>
          </a:p>
          <a:p>
            <a:pPr marL="5524500" indent="-5524500" eaLnBrk="1" hangingPunct="1">
              <a:buFont typeface="Monotype Sorts"/>
              <a:buNone/>
            </a:pPr>
            <a:endParaRPr lang="fr-FR" sz="800" dirty="0" smtClean="0"/>
          </a:p>
          <a:p>
            <a:pPr marL="5524500" indent="-5524500" eaLnBrk="1" hangingPunct="1">
              <a:lnSpc>
                <a:spcPts val="1700"/>
              </a:lnSpc>
              <a:spcBef>
                <a:spcPts val="0"/>
              </a:spcBef>
              <a:buFont typeface="Monotype Sorts"/>
              <a:buNone/>
            </a:pPr>
            <a:r>
              <a:rPr lang="fr-FR" sz="1800" dirty="0" smtClean="0"/>
              <a:t>Jambes en coton         Tomber                                      S’échapper des situations; raidir les jambes</a:t>
            </a:r>
          </a:p>
          <a:p>
            <a:pPr marL="5524500" indent="-5524500" eaLnBrk="1" hangingPunct="1">
              <a:lnSpc>
                <a:spcPts val="1700"/>
              </a:lnSpc>
              <a:spcBef>
                <a:spcPts val="0"/>
              </a:spcBef>
              <a:buFont typeface="Monotype Sorts"/>
              <a:buNone/>
            </a:pPr>
            <a:r>
              <a:rPr lang="fr-FR" sz="1400" dirty="0" smtClean="0"/>
              <a:t>                                                                                                              </a:t>
            </a:r>
            <a:r>
              <a:rPr lang="fr-FR" sz="1800" dirty="0" smtClean="0"/>
              <a:t>quand  on est debout; longer les murs;</a:t>
            </a:r>
          </a:p>
          <a:p>
            <a:pPr marL="5524500" indent="-5524500" eaLnBrk="1" hangingPunct="1">
              <a:lnSpc>
                <a:spcPts val="1700"/>
              </a:lnSpc>
              <a:spcBef>
                <a:spcPts val="0"/>
              </a:spcBef>
              <a:buFont typeface="Monotype Sorts"/>
              <a:buNone/>
            </a:pPr>
            <a:r>
              <a:rPr lang="fr-FR" sz="1800" dirty="0" smtClean="0"/>
              <a:t>                                                                                      porter</a:t>
            </a:r>
            <a:r>
              <a:rPr lang="fr-FR" sz="1400" dirty="0" smtClean="0"/>
              <a:t> </a:t>
            </a:r>
            <a:r>
              <a:rPr lang="fr-FR" sz="1800" dirty="0" smtClean="0"/>
              <a:t>des  chaussures à fond plat</a:t>
            </a:r>
          </a:p>
          <a:p>
            <a:pPr marL="5524500" indent="-5524500" eaLnBrk="1" hangingPunct="1">
              <a:buFont typeface="Monotype Sorts"/>
              <a:buNone/>
            </a:pPr>
            <a:endParaRPr lang="fr-FR" sz="1400" dirty="0" smtClean="0"/>
          </a:p>
        </p:txBody>
      </p:sp>
      <p:sp>
        <p:nvSpPr>
          <p:cNvPr id="74756" name="Line 1028"/>
          <p:cNvSpPr>
            <a:spLocks noChangeShapeType="1"/>
          </p:cNvSpPr>
          <p:nvPr>
            <p:custDataLst>
              <p:tags r:id="rId3"/>
            </p:custDataLst>
          </p:nvPr>
        </p:nvSpPr>
        <p:spPr bwMode="auto">
          <a:xfrm>
            <a:off x="0" y="2060848"/>
            <a:ext cx="9144000" cy="0"/>
          </a:xfrm>
          <a:prstGeom prst="line">
            <a:avLst/>
          </a:prstGeom>
          <a:noFill/>
          <a:ln w="12700">
            <a:solidFill>
              <a:schemeClr val="tx1"/>
            </a:solidFill>
            <a:round/>
            <a:headEnd/>
            <a:tailEnd/>
          </a:ln>
        </p:spPr>
        <p:txBody>
          <a:bodyPr/>
          <a:lstStyle/>
          <a:p>
            <a:endParaRPr lang="fr-BE"/>
          </a:p>
        </p:txBody>
      </p:sp>
      <p:sp>
        <p:nvSpPr>
          <p:cNvPr id="6" name="Espace réservé du numéro de diapositive 5"/>
          <p:cNvSpPr>
            <a:spLocks noGrp="1"/>
          </p:cNvSpPr>
          <p:nvPr>
            <p:ph type="sldNum" sz="quarter" idx="11"/>
            <p:custDataLst>
              <p:tags r:id="rId4"/>
            </p:custDataLst>
          </p:nvPr>
        </p:nvSpPr>
        <p:spPr/>
        <p:txBody>
          <a:bodyPr/>
          <a:lstStyle/>
          <a:p>
            <a:pPr>
              <a:defRPr/>
            </a:pPr>
            <a:fld id="{F95376BB-6397-437D-A18E-CDB29F41016D}" type="slidenum">
              <a:rPr lang="fr-FR"/>
              <a:pPr>
                <a:defRPr/>
              </a:pPr>
              <a:t>21</a:t>
            </a:fld>
            <a:endParaRPr lang="fr-FR"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3"/>
          <p:cNvSpPr>
            <a:spLocks noGrp="1"/>
          </p:cNvSpPr>
          <p:nvPr>
            <p:ph type="sldNum" sz="quarter" idx="10"/>
            <p:custDataLst>
              <p:tags r:id="rId1"/>
            </p:custDataLst>
          </p:nvPr>
        </p:nvSpPr>
        <p:spPr/>
        <p:txBody>
          <a:bodyPr/>
          <a:lstStyle/>
          <a:p>
            <a:pPr>
              <a:defRPr/>
            </a:pPr>
            <a:fld id="{EA495FF3-D162-4072-88C4-96583F3B986C}" type="slidenum">
              <a:rPr lang="fr-FR" smtClean="0"/>
              <a:pPr>
                <a:defRPr/>
              </a:pPr>
              <a:t>22</a:t>
            </a:fld>
            <a:endParaRPr lang="fr-FR" smtClean="0"/>
          </a:p>
        </p:txBody>
      </p:sp>
      <p:sp>
        <p:nvSpPr>
          <p:cNvPr id="19459" name="Rectangle 2"/>
          <p:cNvSpPr>
            <a:spLocks noGrp="1" noChangeArrowheads="1"/>
          </p:cNvSpPr>
          <p:nvPr>
            <p:ph type="title"/>
            <p:custDataLst>
              <p:tags r:id="rId2"/>
            </p:custDataLst>
          </p:nvPr>
        </p:nvSpPr>
        <p:spPr>
          <a:xfrm>
            <a:off x="0" y="228600"/>
            <a:ext cx="9144000" cy="1066800"/>
          </a:xfrm>
        </p:spPr>
        <p:txBody>
          <a:bodyPr/>
          <a:lstStyle/>
          <a:p>
            <a:r>
              <a:rPr lang="fr-FR" sz="3200" b="1" dirty="0" smtClean="0">
                <a:solidFill>
                  <a:srgbClr val="F8F8F8"/>
                </a:solidFill>
              </a:rPr>
              <a:t>L</a:t>
            </a:r>
            <a:r>
              <a:rPr lang="fr-BE" sz="3200" b="1" dirty="0" smtClean="0">
                <a:solidFill>
                  <a:srgbClr val="F8F8F8"/>
                </a:solidFill>
              </a:rPr>
              <a:t>A THÉRAPIE</a:t>
            </a:r>
            <a:r>
              <a:rPr lang="fr-FR" sz="3200" b="1" dirty="0" smtClean="0">
                <a:solidFill>
                  <a:srgbClr val="F8F8F8"/>
                </a:solidFill>
              </a:rPr>
              <a:t> D’EXPOSITION</a:t>
            </a:r>
            <a:r>
              <a:rPr lang="fr-FR" sz="3200" dirty="0" smtClean="0">
                <a:solidFill>
                  <a:srgbClr val="F8F8F8"/>
                </a:solidFill>
              </a:rPr>
              <a:t/>
            </a:r>
            <a:br>
              <a:rPr lang="fr-FR" sz="3200" dirty="0" smtClean="0">
                <a:solidFill>
                  <a:srgbClr val="F8F8F8"/>
                </a:solidFill>
              </a:rPr>
            </a:br>
            <a:r>
              <a:rPr lang="fr-FR" sz="800" dirty="0" smtClean="0">
                <a:solidFill>
                  <a:srgbClr val="F8F8F8"/>
                </a:solidFill>
              </a:rPr>
              <a:t/>
            </a:r>
            <a:br>
              <a:rPr lang="fr-FR" sz="800" dirty="0" smtClean="0">
                <a:solidFill>
                  <a:srgbClr val="F8F8F8"/>
                </a:solidFill>
              </a:rPr>
            </a:br>
            <a:r>
              <a:rPr lang="fr-FR" sz="2200" i="1" dirty="0" smtClean="0">
                <a:solidFill>
                  <a:srgbClr val="F8F8F8"/>
                </a:solidFill>
              </a:rPr>
              <a:t>EFFICACITE DANS LE TRAITEMENT DES TROUBLES ANXIEUX</a:t>
            </a:r>
          </a:p>
        </p:txBody>
      </p:sp>
      <p:sp>
        <p:nvSpPr>
          <p:cNvPr id="19460" name="Rectangle 3"/>
          <p:cNvSpPr>
            <a:spLocks noGrp="1" noChangeArrowheads="1"/>
          </p:cNvSpPr>
          <p:nvPr>
            <p:ph type="body" idx="1"/>
            <p:custDataLst>
              <p:tags r:id="rId3"/>
            </p:custDataLst>
          </p:nvPr>
        </p:nvSpPr>
        <p:spPr>
          <a:xfrm>
            <a:off x="0" y="1552575"/>
            <a:ext cx="9144000" cy="5305425"/>
          </a:xfrm>
        </p:spPr>
        <p:txBody>
          <a:bodyPr/>
          <a:lstStyle/>
          <a:p>
            <a:pPr marL="0" indent="0">
              <a:lnSpc>
                <a:spcPct val="10000"/>
              </a:lnSpc>
              <a:buFont typeface="Monotype Sorts" charset="0"/>
              <a:buNone/>
              <a:tabLst>
                <a:tab pos="666750" algn="l"/>
              </a:tabLst>
            </a:pPr>
            <a:r>
              <a:rPr lang="fr-FR" sz="2400" smtClean="0">
                <a:solidFill>
                  <a:srgbClr val="FC0128"/>
                </a:solidFill>
                <a:latin typeface="Times New Roman" pitchFamily="18" charset="0"/>
              </a:rPr>
              <a:t>                   </a:t>
            </a: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800" smtClean="0">
              <a:solidFill>
                <a:srgbClr val="FFFFFF"/>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FFFFF"/>
              </a:solidFill>
              <a:latin typeface="Times New Roman" pitchFamily="18" charset="0"/>
            </a:endParaRPr>
          </a:p>
          <a:p>
            <a:pPr marL="0" indent="0">
              <a:lnSpc>
                <a:spcPct val="10000"/>
              </a:lnSpc>
              <a:buFont typeface="Monotype Sorts" charset="0"/>
              <a:buNone/>
              <a:tabLst>
                <a:tab pos="666750" algn="l"/>
              </a:tabLst>
            </a:pPr>
            <a:r>
              <a:rPr lang="fr-FR" sz="1600" smtClean="0">
                <a:solidFill>
                  <a:srgbClr val="FFFFFF"/>
                </a:solidFill>
                <a:latin typeface="Times New Roman" pitchFamily="18" charset="0"/>
              </a:rPr>
              <a:t>                                                                           (in Abramowitz et al., 2011) </a:t>
            </a: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2400" smtClean="0">
              <a:solidFill>
                <a:srgbClr val="FC0128"/>
              </a:solidFill>
              <a:latin typeface="Times New Roman" pitchFamily="18" charset="0"/>
            </a:endParaRPr>
          </a:p>
          <a:p>
            <a:pPr marL="0" indent="0">
              <a:lnSpc>
                <a:spcPct val="10000"/>
              </a:lnSpc>
              <a:buFont typeface="Monotype Sorts" charset="0"/>
              <a:buNone/>
              <a:tabLst>
                <a:tab pos="666750" algn="l"/>
              </a:tabLst>
            </a:pPr>
            <a:endParaRPr lang="fr-FR" sz="1600" smtClean="0">
              <a:solidFill>
                <a:srgbClr val="FFFFFF"/>
              </a:solidFill>
              <a:latin typeface="Times New Roman" pitchFamily="18" charset="0"/>
            </a:endParaRPr>
          </a:p>
        </p:txBody>
      </p:sp>
      <p:pic>
        <p:nvPicPr>
          <p:cNvPr id="19461" name="Image 4" descr="effect size.bmp"/>
          <p:cNvPicPr>
            <a:picLocks noChangeAspect="1"/>
          </p:cNvPicPr>
          <p:nvPr>
            <p:custDataLst>
              <p:tags r:id="rId4"/>
            </p:custDataLst>
          </p:nvPr>
        </p:nvPicPr>
        <p:blipFill>
          <a:blip r:embed="rId7" cstate="print"/>
          <a:srcRect/>
          <a:stretch>
            <a:fillRect/>
          </a:stretch>
        </p:blipFill>
        <p:spPr bwMode="auto">
          <a:xfrm>
            <a:off x="939800" y="1390650"/>
            <a:ext cx="7391400" cy="5076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custDataLst>
              <p:tags r:id="rId2"/>
            </p:custDataLst>
          </p:nvPr>
        </p:nvSpPr>
        <p:spPr>
          <a:xfrm>
            <a:off x="0" y="228600"/>
            <a:ext cx="9144000" cy="685800"/>
          </a:xfrm>
        </p:spPr>
        <p:txBody>
          <a:bodyPr/>
          <a:lstStyle/>
          <a:p>
            <a:r>
              <a:rPr lang="fr-FR" sz="3200" b="1" dirty="0" smtClean="0">
                <a:solidFill>
                  <a:schemeClr val="bg1"/>
                </a:solidFill>
              </a:rPr>
              <a:t>RESTRUCTURATION COGNITIVE</a:t>
            </a:r>
            <a:r>
              <a:rPr lang="fr-BE" sz="3200" b="1" dirty="0" smtClean="0">
                <a:solidFill>
                  <a:schemeClr val="bg1"/>
                </a:solidFill>
              </a:rPr>
              <a:t> </a:t>
            </a:r>
            <a:endParaRPr lang="fr-FR" sz="3200" b="1" dirty="0" smtClean="0">
              <a:solidFill>
                <a:schemeClr val="bg1"/>
              </a:solidFill>
            </a:endParaRPr>
          </a:p>
        </p:txBody>
      </p:sp>
      <p:sp>
        <p:nvSpPr>
          <p:cNvPr id="150531" name="Rectangle 3"/>
          <p:cNvSpPr>
            <a:spLocks noGrp="1" noChangeArrowheads="1"/>
          </p:cNvSpPr>
          <p:nvPr>
            <p:ph idx="1"/>
            <p:custDataLst>
              <p:tags r:id="rId3"/>
            </p:custDataLst>
          </p:nvPr>
        </p:nvSpPr>
        <p:spPr>
          <a:xfrm>
            <a:off x="0" y="1570038"/>
            <a:ext cx="9144000" cy="4525962"/>
          </a:xfrm>
        </p:spPr>
        <p:txBody>
          <a:bodyPr/>
          <a:lstStyle/>
          <a:p>
            <a:pPr algn="ctr">
              <a:buClr>
                <a:srgbClr val="FFFF00"/>
              </a:buClr>
              <a:buSzPct val="100000"/>
              <a:buNone/>
            </a:pPr>
            <a:r>
              <a:rPr lang="fr-FR" sz="2400" b="1" dirty="0" smtClean="0">
                <a:solidFill>
                  <a:srgbClr val="FFFF00"/>
                </a:solidFill>
                <a:latin typeface="Times New Roman" pitchFamily="18" charset="0"/>
              </a:rPr>
              <a:t>FORMULER DES PENSÉES PLUS RÉALISTES</a:t>
            </a:r>
            <a:endParaRPr lang="fr-BE" sz="2400" b="1" dirty="0" smtClean="0">
              <a:solidFill>
                <a:srgbClr val="FFFF00"/>
              </a:solidFill>
              <a:latin typeface="Times New Roman" pitchFamily="18" charset="0"/>
            </a:endParaRPr>
          </a:p>
          <a:p>
            <a:pPr>
              <a:buClr>
                <a:srgbClr val="FFFF00"/>
              </a:buClr>
              <a:buSzPct val="100000"/>
              <a:buFont typeface="Wingdings" pitchFamily="2" charset="2"/>
              <a:buChar char=""/>
            </a:pPr>
            <a:endParaRPr lang="fr-FR" sz="800" b="1" dirty="0" smtClean="0">
              <a:solidFill>
                <a:srgbClr val="FFFF00"/>
              </a:solidFill>
              <a:latin typeface="Times New Roman" pitchFamily="18" charset="0"/>
            </a:endParaRPr>
          </a:p>
          <a:p>
            <a:pPr lvl="1" indent="-30163">
              <a:buClr>
                <a:schemeClr val="bg1"/>
              </a:buClr>
              <a:buNone/>
            </a:pPr>
            <a:r>
              <a:rPr lang="fr-FR" sz="2000" dirty="0" smtClean="0">
                <a:solidFill>
                  <a:schemeClr val="bg1"/>
                </a:solidFill>
                <a:latin typeface="Times New Roman" pitchFamily="18" charset="0"/>
              </a:rPr>
              <a:t>«</a:t>
            </a:r>
            <a:r>
              <a:rPr lang="fr-FR" sz="2400" dirty="0" smtClean="0">
                <a:solidFill>
                  <a:schemeClr val="bg1"/>
                </a:solidFill>
                <a:latin typeface="Times New Roman" pitchFamily="18" charset="0"/>
              </a:rPr>
              <a:t> Maintenant que j’ai appris à explorer des explications ou hypothèses alternatives à mes interprétations et prédictions anxiogènes et que j’ai appris à repérer mes erreurs logiques les plus fréquentes, je peux  m’entraîner à formuler des pensées plus réalistes lorsque je suis en situation anxiogène »</a:t>
            </a:r>
          </a:p>
          <a:p>
            <a:pPr lvl="1">
              <a:buFontTx/>
              <a:buNone/>
            </a:pPr>
            <a:endParaRPr lang="fr-BE" sz="2000" b="1" dirty="0" smtClean="0">
              <a:solidFill>
                <a:schemeClr val="bg1"/>
              </a:solidFill>
              <a:latin typeface="Times New Roman" pitchFamily="18" charset="0"/>
            </a:endParaRPr>
          </a:p>
          <a:p>
            <a:endParaRPr lang="fr-FR" sz="20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228600"/>
            <a:ext cx="9144000" cy="1143000"/>
          </a:xfrm>
        </p:spPr>
        <p:txBody>
          <a:bodyPr/>
          <a:lstStyle/>
          <a:p>
            <a:r>
              <a:rPr lang="fr-BE" sz="3200" b="1" dirty="0" smtClean="0">
                <a:solidFill>
                  <a:srgbClr val="F8F8F8"/>
                </a:solidFill>
              </a:rPr>
              <a:t>OBSTACLES AU D</a:t>
            </a:r>
            <a:r>
              <a:rPr lang="fr-BE" sz="3200" b="1" dirty="0" smtClean="0">
                <a:solidFill>
                  <a:srgbClr val="F8F8F8"/>
                </a:solidFill>
                <a:cs typeface="Times New Roman"/>
              </a:rPr>
              <a:t>É</a:t>
            </a:r>
            <a:r>
              <a:rPr lang="fr-BE" sz="3200" b="1" dirty="0" smtClean="0">
                <a:solidFill>
                  <a:srgbClr val="F8F8F8"/>
                </a:solidFill>
              </a:rPr>
              <a:t>VELOPPEMENT DU RAPPORT COLLABORATIF</a:t>
            </a:r>
            <a:endParaRPr lang="fr-BE" sz="3200" b="1" dirty="0">
              <a:solidFill>
                <a:srgbClr val="F8F8F8"/>
              </a:solidFill>
            </a:endParaRPr>
          </a:p>
        </p:txBody>
      </p:sp>
      <p:sp>
        <p:nvSpPr>
          <p:cNvPr id="4" name="Espace réservé du numéro de diapositive 3"/>
          <p:cNvSpPr>
            <a:spLocks noGrp="1"/>
          </p:cNvSpPr>
          <p:nvPr>
            <p:ph type="sldNum" sz="quarter" idx="4294967295"/>
            <p:custDataLst>
              <p:tags r:id="rId2"/>
            </p:custDataLst>
          </p:nvPr>
        </p:nvSpPr>
        <p:spPr>
          <a:xfrm>
            <a:off x="8540750" y="6443663"/>
            <a:ext cx="603250" cy="414337"/>
          </a:xfrm>
          <a:prstGeom prst="rect">
            <a:avLst/>
          </a:prstGeom>
        </p:spPr>
        <p:txBody>
          <a:bodyPr/>
          <a:lstStyle/>
          <a:p>
            <a:pPr>
              <a:defRPr/>
            </a:pPr>
            <a:fld id="{A09E14BD-EACA-48FA-AEC8-9D59144DA264}" type="slidenum">
              <a:rPr lang="fr-FR" smtClean="0">
                <a:solidFill>
                  <a:srgbClr val="FFFFFF"/>
                </a:solidFill>
              </a:rPr>
              <a:pPr>
                <a:defRPr/>
              </a:pPr>
              <a:t>24</a:t>
            </a:fld>
            <a:endParaRPr lang="fr-FR" dirty="0">
              <a:solidFill>
                <a:srgbClr val="FFFFFF"/>
              </a:solidFill>
            </a:endParaRPr>
          </a:p>
        </p:txBody>
      </p:sp>
      <p:sp>
        <p:nvSpPr>
          <p:cNvPr id="6" name="Rectangle 5"/>
          <p:cNvSpPr/>
          <p:nvPr>
            <p:custDataLst>
              <p:tags r:id="rId3"/>
            </p:custDataLst>
          </p:nvPr>
        </p:nvSpPr>
        <p:spPr bwMode="auto">
          <a:xfrm>
            <a:off x="0" y="1628800"/>
            <a:ext cx="1531088" cy="148610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fr-BE" sz="1600" dirty="0" smtClean="0">
                <a:solidFill>
                  <a:srgbClr val="FFFF00"/>
                </a:solidFill>
                <a:latin typeface="Times New Roman" pitchFamily="18" charset="0"/>
                <a:cs typeface="Times New Roman" pitchFamily="18" charset="0"/>
              </a:rPr>
              <a:t>Facilité à nouer l’alliance thérapeutique (rapport collaboratif)</a:t>
            </a:r>
          </a:p>
        </p:txBody>
      </p:sp>
      <p:sp>
        <p:nvSpPr>
          <p:cNvPr id="9" name="Rectangle 8"/>
          <p:cNvSpPr/>
          <p:nvPr>
            <p:custDataLst>
              <p:tags r:id="rId4"/>
            </p:custDataLst>
          </p:nvPr>
        </p:nvSpPr>
        <p:spPr bwMode="auto">
          <a:xfrm>
            <a:off x="1786271" y="4837813"/>
            <a:ext cx="6464594" cy="1244009"/>
          </a:xfrm>
          <a:prstGeom prst="rect">
            <a:avLst/>
          </a:prstGeom>
          <a:solidFill>
            <a:schemeClr val="tx2">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fr-BE" sz="1200" smtClean="0">
              <a:solidFill>
                <a:srgbClr val="006B61"/>
              </a:solidFill>
              <a:cs typeface="+mn-cs"/>
            </a:endParaRPr>
          </a:p>
        </p:txBody>
      </p:sp>
      <p:sp>
        <p:nvSpPr>
          <p:cNvPr id="10" name="Triangle rectangle 9"/>
          <p:cNvSpPr/>
          <p:nvPr>
            <p:custDataLst>
              <p:tags r:id="rId5"/>
            </p:custDataLst>
          </p:nvPr>
        </p:nvSpPr>
        <p:spPr bwMode="auto">
          <a:xfrm>
            <a:off x="1786270" y="2317897"/>
            <a:ext cx="6496494" cy="2530549"/>
          </a:xfrm>
          <a:prstGeom prst="rtTriangle">
            <a:avLst/>
          </a:prstGeom>
          <a:solidFill>
            <a:schemeClr val="tx2">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fr-BE" sz="1200" smtClean="0">
              <a:solidFill>
                <a:srgbClr val="006B61"/>
              </a:solidFill>
              <a:cs typeface="+mn-cs"/>
            </a:endParaRPr>
          </a:p>
        </p:txBody>
      </p:sp>
      <p:sp>
        <p:nvSpPr>
          <p:cNvPr id="11" name="Rectangle 10"/>
          <p:cNvSpPr/>
          <p:nvPr>
            <p:custDataLst>
              <p:tags r:id="rId6"/>
            </p:custDataLst>
          </p:nvPr>
        </p:nvSpPr>
        <p:spPr bwMode="auto">
          <a:xfrm>
            <a:off x="2668771" y="1765004"/>
            <a:ext cx="1424763" cy="691117"/>
          </a:xfrm>
          <a:prstGeom prst="rect">
            <a:avLst/>
          </a:prstGeom>
          <a:solidFill>
            <a:schemeClr val="tx2">
              <a:lumMod val="20000"/>
              <a:lumOff val="80000"/>
            </a:schemeClr>
          </a:solidFill>
          <a:ln w="127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eaLnBrk="0" hangingPunct="0"/>
            <a:r>
              <a:rPr lang="fr-BE" sz="1600" b="1" dirty="0" smtClean="0">
                <a:solidFill>
                  <a:srgbClr val="000000"/>
                </a:solidFill>
                <a:latin typeface="Times New Roman" pitchFamily="18" charset="0"/>
                <a:cs typeface="Times New Roman" pitchFamily="18" charset="0"/>
              </a:rPr>
              <a:t>Troubles anxieux</a:t>
            </a:r>
          </a:p>
        </p:txBody>
      </p:sp>
      <p:sp>
        <p:nvSpPr>
          <p:cNvPr id="12" name="Rectangle 11"/>
          <p:cNvSpPr/>
          <p:nvPr>
            <p:custDataLst>
              <p:tags r:id="rId7"/>
            </p:custDataLst>
          </p:nvPr>
        </p:nvSpPr>
        <p:spPr bwMode="auto">
          <a:xfrm>
            <a:off x="4639338" y="2534092"/>
            <a:ext cx="1424763" cy="496187"/>
          </a:xfrm>
          <a:prstGeom prst="rect">
            <a:avLst/>
          </a:prstGeom>
          <a:solidFill>
            <a:schemeClr val="tx2">
              <a:lumMod val="20000"/>
              <a:lumOff val="80000"/>
            </a:schemeClr>
          </a:solidFill>
          <a:ln w="127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eaLnBrk="0" hangingPunct="0"/>
            <a:r>
              <a:rPr lang="fr-BE" sz="1600" b="1" dirty="0" smtClean="0">
                <a:solidFill>
                  <a:srgbClr val="000000"/>
                </a:solidFill>
                <a:latin typeface="Times New Roman" pitchFamily="18" charset="0"/>
                <a:cs typeface="Times New Roman" pitchFamily="18" charset="0"/>
              </a:rPr>
              <a:t>Dépression</a:t>
            </a:r>
          </a:p>
        </p:txBody>
      </p:sp>
      <p:sp>
        <p:nvSpPr>
          <p:cNvPr id="13" name="Rectangle 12"/>
          <p:cNvSpPr/>
          <p:nvPr>
            <p:custDataLst>
              <p:tags r:id="rId8"/>
            </p:custDataLst>
          </p:nvPr>
        </p:nvSpPr>
        <p:spPr bwMode="auto">
          <a:xfrm>
            <a:off x="6780027" y="3292549"/>
            <a:ext cx="1424763" cy="691117"/>
          </a:xfrm>
          <a:prstGeom prst="rect">
            <a:avLst/>
          </a:prstGeom>
          <a:solidFill>
            <a:schemeClr val="tx2">
              <a:lumMod val="20000"/>
              <a:lumOff val="80000"/>
            </a:schemeClr>
          </a:solidFill>
          <a:ln w="12700" cap="flat" cmpd="sng" algn="ctr">
            <a:solidFill>
              <a:schemeClr val="tx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ctr" eaLnBrk="0" hangingPunct="0"/>
            <a:r>
              <a:rPr lang="fr-BE" sz="1600" b="1" dirty="0" smtClean="0">
                <a:solidFill>
                  <a:srgbClr val="000000"/>
                </a:solidFill>
                <a:latin typeface="Times New Roman" pitchFamily="18" charset="0"/>
                <a:cs typeface="Times New Roman" pitchFamily="18" charset="0"/>
              </a:rPr>
              <a:t>Troubles  de personnalité</a:t>
            </a:r>
          </a:p>
        </p:txBody>
      </p:sp>
      <p:cxnSp>
        <p:nvCxnSpPr>
          <p:cNvPr id="15" name="Connecteur droit avec flèche 14"/>
          <p:cNvCxnSpPr/>
          <p:nvPr>
            <p:custDataLst>
              <p:tags r:id="rId9"/>
            </p:custDataLst>
          </p:nvPr>
        </p:nvCxnSpPr>
        <p:spPr bwMode="auto">
          <a:xfrm flipH="1" flipV="1">
            <a:off x="1765005" y="1743740"/>
            <a:ext cx="21265" cy="4327451"/>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1378" name="Titre 1"/>
          <p:cNvSpPr>
            <a:spLocks noGrp="1"/>
          </p:cNvSpPr>
          <p:nvPr>
            <p:ph type="title"/>
            <p:custDataLst>
              <p:tags r:id="rId2"/>
            </p:custDataLst>
          </p:nvPr>
        </p:nvSpPr>
        <p:spPr>
          <a:xfrm>
            <a:off x="0" y="228600"/>
            <a:ext cx="9144000" cy="1557338"/>
          </a:xfrm>
        </p:spPr>
        <p:txBody>
          <a:bodyPr/>
          <a:lstStyle/>
          <a:p>
            <a:r>
              <a:rPr lang="fr-BE" sz="3600" dirty="0" smtClean="0">
                <a:solidFill>
                  <a:schemeClr val="bg1"/>
                </a:solidFill>
              </a:rPr>
              <a:t>MODÈLE  TRANSTHÉORIQUE  DE PROCHASKA ET DICLEMENTE (1982)</a:t>
            </a:r>
            <a:r>
              <a:rPr lang="fr-BE" dirty="0" smtClean="0">
                <a:solidFill>
                  <a:schemeClr val="bg1"/>
                </a:solidFill>
              </a:rPr>
              <a:t/>
            </a:r>
            <a:br>
              <a:rPr lang="fr-BE" dirty="0" smtClean="0">
                <a:solidFill>
                  <a:schemeClr val="bg1"/>
                </a:solidFill>
              </a:rPr>
            </a:br>
            <a:r>
              <a:rPr lang="fr-BE" sz="1000" dirty="0" smtClean="0">
                <a:solidFill>
                  <a:schemeClr val="bg1"/>
                </a:solidFill>
              </a:rPr>
              <a:t/>
            </a:r>
            <a:br>
              <a:rPr lang="fr-BE" sz="1000" dirty="0" smtClean="0">
                <a:solidFill>
                  <a:schemeClr val="bg1"/>
                </a:solidFill>
              </a:rPr>
            </a:br>
            <a:r>
              <a:rPr lang="fr-BE" sz="2400" dirty="0" smtClean="0">
                <a:solidFill>
                  <a:schemeClr val="bg1"/>
                </a:solidFill>
              </a:rPr>
              <a:t>LES  DIFFÉRENTS  STADES  DE  MOTIVATION  DU  PATIENT</a:t>
            </a:r>
          </a:p>
        </p:txBody>
      </p:sp>
      <p:graphicFrame>
        <p:nvGraphicFramePr>
          <p:cNvPr id="6" name="Espace réservé du contenu 5"/>
          <p:cNvGraphicFramePr>
            <a:graphicFrameLocks noGrp="1"/>
          </p:cNvGraphicFramePr>
          <p:nvPr>
            <p:ph idx="1"/>
            <p:custDataLst>
              <p:tags r:id="rId3"/>
            </p:custDataLst>
          </p:nvPr>
        </p:nvGraphicFramePr>
        <p:xfrm>
          <a:off x="0" y="1785926"/>
          <a:ext cx="9144000" cy="507207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01380" name="Ellipse 6"/>
          <p:cNvSpPr>
            <a:spLocks noChangeArrowheads="1"/>
          </p:cNvSpPr>
          <p:nvPr>
            <p:custDataLst>
              <p:tags r:id="rId4"/>
            </p:custDataLst>
          </p:nvPr>
        </p:nvSpPr>
        <p:spPr bwMode="auto">
          <a:xfrm>
            <a:off x="154751" y="1810060"/>
            <a:ext cx="2571750" cy="1143000"/>
          </a:xfrm>
          <a:prstGeom prst="ellipse">
            <a:avLst/>
          </a:prstGeom>
          <a:solidFill>
            <a:srgbClr val="FFFF00"/>
          </a:solidFill>
          <a:ln w="12700" algn="ctr">
            <a:solidFill>
              <a:schemeClr val="tx1"/>
            </a:solidFill>
            <a:round/>
            <a:headEnd/>
            <a:tailEnd/>
          </a:ln>
        </p:spPr>
        <p:txBody>
          <a:bodyPr lIns="0" tIns="0" rIns="0" bIns="0"/>
          <a:lstStyle/>
          <a:p>
            <a:pPr algn="ctr" eaLnBrk="0" hangingPunct="0">
              <a:spcBef>
                <a:spcPct val="30000"/>
              </a:spcBef>
            </a:pPr>
            <a:r>
              <a:rPr lang="fr-BE" sz="1800">
                <a:solidFill>
                  <a:srgbClr val="00279F"/>
                </a:solidFill>
                <a:latin typeface="Times New Roman" pitchFamily="18" charset="0"/>
                <a:cs typeface="Times New Roman" pitchFamily="18" charset="0"/>
              </a:rPr>
              <a:t>Précontemplation</a:t>
            </a:r>
          </a:p>
          <a:p>
            <a:pPr algn="ctr" eaLnBrk="0" hangingPunct="0">
              <a:spcBef>
                <a:spcPct val="30000"/>
              </a:spcBef>
            </a:pPr>
            <a:r>
              <a:rPr lang="fr-BE" sz="1100">
                <a:solidFill>
                  <a:srgbClr val="00279F"/>
                </a:solidFill>
                <a:latin typeface="Times New Roman" pitchFamily="18" charset="0"/>
                <a:cs typeface="Times New Roman" pitchFamily="18" charset="0"/>
              </a:rPr>
              <a:t>(absence de prise de conscience de l’existence d’un problème)</a:t>
            </a:r>
          </a:p>
          <a:p>
            <a:pPr algn="ctr" eaLnBrk="0" hangingPunct="0">
              <a:spcBef>
                <a:spcPct val="30000"/>
              </a:spcBef>
            </a:pPr>
            <a:endParaRPr lang="fr-BE" sz="1100">
              <a:solidFill>
                <a:srgbClr val="00279F"/>
              </a:solidFill>
              <a:latin typeface="Times New Roman" pitchFamily="18" charset="0"/>
              <a:cs typeface="Times New Roman" pitchFamily="18" charset="0"/>
            </a:endParaRPr>
          </a:p>
          <a:p>
            <a:pPr algn="ctr" eaLnBrk="0" hangingPunct="0">
              <a:spcBef>
                <a:spcPct val="30000"/>
              </a:spcBef>
            </a:pPr>
            <a:r>
              <a:rPr lang="fr-BE" sz="1100">
                <a:solidFill>
                  <a:srgbClr val="00279F"/>
                </a:solidFill>
                <a:latin typeface="Times New Roman" pitchFamily="18" charset="0"/>
                <a:cs typeface="Times New Roman" pitchFamily="18" charset="0"/>
              </a:rPr>
              <a:t> </a:t>
            </a:r>
          </a:p>
        </p:txBody>
      </p:sp>
      <p:sp>
        <p:nvSpPr>
          <p:cNvPr id="101381" name="Ellipse 7"/>
          <p:cNvSpPr>
            <a:spLocks noChangeArrowheads="1"/>
          </p:cNvSpPr>
          <p:nvPr>
            <p:custDataLst>
              <p:tags r:id="rId5"/>
            </p:custDataLst>
          </p:nvPr>
        </p:nvSpPr>
        <p:spPr bwMode="auto">
          <a:xfrm>
            <a:off x="7215188" y="5715000"/>
            <a:ext cx="1785937" cy="914400"/>
          </a:xfrm>
          <a:prstGeom prst="ellipse">
            <a:avLst/>
          </a:prstGeom>
          <a:solidFill>
            <a:srgbClr val="FFFF00"/>
          </a:solidFill>
          <a:ln w="12700" algn="ctr">
            <a:solidFill>
              <a:schemeClr val="tx1"/>
            </a:solidFill>
            <a:round/>
            <a:headEnd/>
            <a:tailEnd/>
          </a:ln>
        </p:spPr>
        <p:txBody>
          <a:bodyPr/>
          <a:lstStyle/>
          <a:p>
            <a:pPr algn="ctr" eaLnBrk="0" hangingPunct="0">
              <a:spcBef>
                <a:spcPct val="30000"/>
              </a:spcBef>
            </a:pPr>
            <a:r>
              <a:rPr lang="fr-BE" sz="1800" b="1" dirty="0">
                <a:solidFill>
                  <a:srgbClr val="00279F"/>
                </a:solidFill>
                <a:latin typeface="Times New Roman" pitchFamily="18" charset="0"/>
                <a:cs typeface="Times New Roman" pitchFamily="18" charset="0"/>
              </a:rPr>
              <a:t>Rémission totale</a:t>
            </a:r>
          </a:p>
        </p:txBody>
      </p:sp>
      <p:sp>
        <p:nvSpPr>
          <p:cNvPr id="101382" name="Flèche droite 8"/>
          <p:cNvSpPr>
            <a:spLocks noChangeArrowheads="1"/>
          </p:cNvSpPr>
          <p:nvPr>
            <p:custDataLst>
              <p:tags r:id="rId6"/>
            </p:custDataLst>
          </p:nvPr>
        </p:nvSpPr>
        <p:spPr bwMode="auto">
          <a:xfrm rot="5400000">
            <a:off x="1178688" y="2942895"/>
            <a:ext cx="423862" cy="484188"/>
          </a:xfrm>
          <a:prstGeom prst="rightArrow">
            <a:avLst>
              <a:gd name="adj1" fmla="val 50000"/>
              <a:gd name="adj2" fmla="val 50000"/>
            </a:avLst>
          </a:prstGeom>
          <a:solidFill>
            <a:srgbClr val="FFFF00"/>
          </a:solidFill>
          <a:ln w="12700" algn="ctr">
            <a:solidFill>
              <a:schemeClr val="tx1"/>
            </a:solidFill>
            <a:round/>
            <a:headEnd/>
            <a:tailEnd/>
          </a:ln>
        </p:spPr>
        <p:txBody>
          <a:bodyPr/>
          <a:lstStyle/>
          <a:p>
            <a:pPr eaLnBrk="0" hangingPunct="0">
              <a:spcBef>
                <a:spcPct val="30000"/>
              </a:spcBef>
            </a:pPr>
            <a:endParaRPr lang="fr-BE" sz="1100">
              <a:solidFill>
                <a:srgbClr val="00279F"/>
              </a:solidFill>
              <a:cs typeface="+mn-cs"/>
            </a:endParaRPr>
          </a:p>
        </p:txBody>
      </p:sp>
      <p:sp>
        <p:nvSpPr>
          <p:cNvPr id="101383" name="Flèche droite 9"/>
          <p:cNvSpPr>
            <a:spLocks noChangeArrowheads="1"/>
          </p:cNvSpPr>
          <p:nvPr>
            <p:custDataLst>
              <p:tags r:id="rId7"/>
            </p:custDataLst>
          </p:nvPr>
        </p:nvSpPr>
        <p:spPr bwMode="auto">
          <a:xfrm>
            <a:off x="6643688" y="5857875"/>
            <a:ext cx="571500" cy="484188"/>
          </a:xfrm>
          <a:prstGeom prst="rightArrow">
            <a:avLst>
              <a:gd name="adj1" fmla="val 50000"/>
              <a:gd name="adj2" fmla="val 50044"/>
            </a:avLst>
          </a:prstGeom>
          <a:solidFill>
            <a:srgbClr val="FFFF00"/>
          </a:solidFill>
          <a:ln w="12700" algn="ctr">
            <a:solidFill>
              <a:schemeClr val="tx1"/>
            </a:solidFill>
            <a:round/>
            <a:headEnd/>
            <a:tailEnd/>
          </a:ln>
        </p:spPr>
        <p:txBody>
          <a:bodyPr/>
          <a:lstStyle/>
          <a:p>
            <a:pPr eaLnBrk="0" hangingPunct="0">
              <a:spcBef>
                <a:spcPct val="30000"/>
              </a:spcBef>
            </a:pPr>
            <a:endParaRPr lang="fr-BE" sz="1100">
              <a:solidFill>
                <a:srgbClr val="00279F"/>
              </a:solidFill>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Titre 1"/>
          <p:cNvSpPr>
            <a:spLocks noGrp="1"/>
          </p:cNvSpPr>
          <p:nvPr>
            <p:ph type="title"/>
            <p:custDataLst>
              <p:tags r:id="rId1"/>
            </p:custDataLst>
          </p:nvPr>
        </p:nvSpPr>
        <p:spPr>
          <a:xfrm>
            <a:off x="0" y="228600"/>
            <a:ext cx="9144000" cy="1143000"/>
          </a:xfrm>
        </p:spPr>
        <p:txBody>
          <a:bodyPr/>
          <a:lstStyle/>
          <a:p>
            <a:r>
              <a:rPr lang="fr-BE" sz="3200" b="1" dirty="0" smtClean="0"/>
              <a:t>LE CONTINUUM </a:t>
            </a:r>
            <a:br>
              <a:rPr lang="fr-BE" sz="3200" b="1" dirty="0" smtClean="0"/>
            </a:br>
            <a:r>
              <a:rPr lang="fr-BE" sz="3200" b="1" dirty="0" smtClean="0"/>
              <a:t>OBESSIONS – ID</a:t>
            </a:r>
            <a:r>
              <a:rPr lang="fr-BE" sz="3200" b="1" dirty="0" smtClean="0">
                <a:cs typeface="Times New Roman"/>
              </a:rPr>
              <a:t>É</a:t>
            </a:r>
            <a:r>
              <a:rPr lang="fr-BE" sz="3200" b="1" dirty="0" smtClean="0"/>
              <a:t>ES D</a:t>
            </a:r>
            <a:r>
              <a:rPr lang="fr-BE" sz="3200" b="1" dirty="0" smtClean="0">
                <a:cs typeface="Times New Roman"/>
              </a:rPr>
              <a:t>É</a:t>
            </a:r>
            <a:r>
              <a:rPr lang="fr-BE" sz="3200" b="1" dirty="0" smtClean="0"/>
              <a:t>LIRANTES</a:t>
            </a:r>
          </a:p>
        </p:txBody>
      </p:sp>
      <p:sp>
        <p:nvSpPr>
          <p:cNvPr id="476163" name="Espace réservé du contenu 2"/>
          <p:cNvSpPr>
            <a:spLocks noGrp="1"/>
          </p:cNvSpPr>
          <p:nvPr>
            <p:ph idx="1"/>
            <p:custDataLst>
              <p:tags r:id="rId2"/>
            </p:custDataLst>
          </p:nvPr>
        </p:nvSpPr>
        <p:spPr>
          <a:xfrm>
            <a:off x="0" y="1772816"/>
            <a:ext cx="9144000" cy="4323184"/>
          </a:xfrm>
        </p:spPr>
        <p:txBody>
          <a:bodyPr/>
          <a:lstStyle/>
          <a:p>
            <a:pPr>
              <a:buNone/>
            </a:pPr>
            <a:r>
              <a:rPr lang="fr-BE" sz="2400" dirty="0" smtClean="0">
                <a:latin typeface="Times New Roman" pitchFamily="18" charset="0"/>
              </a:rPr>
              <a:t>                                                    Idées                           Idées</a:t>
            </a:r>
          </a:p>
          <a:p>
            <a:pPr>
              <a:buNone/>
            </a:pPr>
            <a:r>
              <a:rPr lang="fr-BE" sz="1400" dirty="0" smtClean="0">
                <a:latin typeface="Times New Roman" pitchFamily="18" charset="0"/>
              </a:rPr>
              <a:t>     </a:t>
            </a:r>
            <a:r>
              <a:rPr lang="fr-BE" sz="2400" dirty="0" smtClean="0">
                <a:latin typeface="Times New Roman" pitchFamily="18" charset="0"/>
              </a:rPr>
              <a:t>Obsessions                         surévaluées </a:t>
            </a:r>
            <a:r>
              <a:rPr lang="fr-BE" sz="1400" dirty="0" smtClean="0">
                <a:latin typeface="Times New Roman" pitchFamily="18" charset="0"/>
              </a:rPr>
              <a:t>                              </a:t>
            </a:r>
            <a:r>
              <a:rPr lang="fr-BE" sz="2400" dirty="0" smtClean="0">
                <a:latin typeface="Times New Roman" pitchFamily="18" charset="0"/>
              </a:rPr>
              <a:t>délirantes </a:t>
            </a:r>
          </a:p>
          <a:p>
            <a:pPr>
              <a:buNone/>
            </a:pPr>
            <a:endParaRPr lang="fr-BE" sz="1400" dirty="0" smtClean="0">
              <a:latin typeface="Times New Roman" pitchFamily="18" charset="0"/>
            </a:endParaRPr>
          </a:p>
          <a:p>
            <a:pPr>
              <a:buNone/>
            </a:pPr>
            <a:endParaRPr lang="fr-BE" sz="1400" dirty="0" smtClean="0">
              <a:latin typeface="Times New Roman" pitchFamily="18" charset="0"/>
            </a:endParaRPr>
          </a:p>
          <a:p>
            <a:pPr>
              <a:buNone/>
            </a:pPr>
            <a:endParaRPr lang="fr-BE" sz="1400" dirty="0" smtClean="0">
              <a:latin typeface="Times New Roman" pitchFamily="18" charset="0"/>
            </a:endParaRPr>
          </a:p>
          <a:p>
            <a:pPr>
              <a:buNone/>
            </a:pPr>
            <a:endParaRPr lang="fr-BE" sz="1400" dirty="0" smtClean="0">
              <a:latin typeface="Times New Roman" pitchFamily="18" charset="0"/>
            </a:endParaRPr>
          </a:p>
          <a:p>
            <a:pPr>
              <a:buNone/>
            </a:pPr>
            <a:r>
              <a:rPr lang="fr-BE" sz="2400" dirty="0" smtClean="0">
                <a:latin typeface="Times New Roman" pitchFamily="18" charset="0"/>
              </a:rPr>
              <a:t>    Bon insight /                                       Absence d 'insight /</a:t>
            </a:r>
          </a:p>
          <a:p>
            <a:pPr>
              <a:buNone/>
            </a:pPr>
            <a:r>
              <a:rPr lang="fr-BE" sz="2400" dirty="0" smtClean="0">
                <a:latin typeface="Times New Roman" pitchFamily="18" charset="0"/>
              </a:rPr>
              <a:t> bonne résistance   </a:t>
            </a:r>
            <a:r>
              <a:rPr lang="fr-BE" sz="1400" dirty="0" smtClean="0">
                <a:latin typeface="Times New Roman" pitchFamily="18" charset="0"/>
              </a:rPr>
              <a:t>                                                           </a:t>
            </a:r>
            <a:r>
              <a:rPr lang="fr-BE" sz="2400" dirty="0" smtClean="0">
                <a:latin typeface="Times New Roman" pitchFamily="18" charset="0"/>
              </a:rPr>
              <a:t>aucune résistance</a:t>
            </a:r>
          </a:p>
          <a:p>
            <a:pPr>
              <a:buNone/>
            </a:pPr>
            <a:endParaRPr lang="fr-BE" sz="1400" dirty="0" smtClean="0">
              <a:latin typeface="Times New Roman" pitchFamily="18" charset="0"/>
            </a:endParaRPr>
          </a:p>
          <a:p>
            <a:pPr>
              <a:buNone/>
            </a:pPr>
            <a:r>
              <a:rPr lang="fr-BE" sz="1400" dirty="0" smtClean="0">
                <a:latin typeface="Times New Roman" pitchFamily="18" charset="0"/>
              </a:rPr>
              <a:t> </a:t>
            </a:r>
          </a:p>
        </p:txBody>
      </p:sp>
      <p:cxnSp>
        <p:nvCxnSpPr>
          <p:cNvPr id="5" name="Connecteur droit avec flèche 4"/>
          <p:cNvCxnSpPr/>
          <p:nvPr>
            <p:custDataLst>
              <p:tags r:id="rId3"/>
            </p:custDataLst>
          </p:nvPr>
        </p:nvCxnSpPr>
        <p:spPr bwMode="auto">
          <a:xfrm>
            <a:off x="323528" y="3068960"/>
            <a:ext cx="8352928" cy="0"/>
          </a:xfrm>
          <a:prstGeom prst="straightConnector1">
            <a:avLst/>
          </a:prstGeom>
          <a:solidFill>
            <a:schemeClr val="accent1"/>
          </a:solidFill>
          <a:ln w="50800" cap="flat" cmpd="sng" algn="ctr">
            <a:solidFill>
              <a:srgbClr val="F8F8F8"/>
            </a:solidFill>
            <a:prstDash val="solid"/>
            <a:round/>
            <a:headEnd type="none" w="med" len="med"/>
            <a:tailEnd type="arrow"/>
          </a:ln>
          <a:effectLst/>
        </p:spPr>
      </p:cxnSp>
      <p:sp>
        <p:nvSpPr>
          <p:cNvPr id="7" name="Rectangle 6"/>
          <p:cNvSpPr/>
          <p:nvPr/>
        </p:nvSpPr>
        <p:spPr bwMode="auto">
          <a:xfrm>
            <a:off x="323528" y="5013176"/>
            <a:ext cx="4968552" cy="792088"/>
          </a:xfrm>
          <a:prstGeom prst="rect">
            <a:avLst/>
          </a:prstGeom>
          <a:solidFill>
            <a:srgbClr val="00B050"/>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2400" b="1" i="0" u="none" strike="noStrike" cap="none" normalizeH="0" baseline="0" dirty="0" smtClean="0">
                <a:ln>
                  <a:noFill/>
                </a:ln>
                <a:solidFill>
                  <a:schemeClr val="tx1"/>
                </a:solidFill>
                <a:effectLst/>
                <a:latin typeface="Arial" pitchFamily="34" charset="0"/>
              </a:rPr>
              <a:t>TOC</a:t>
            </a:r>
          </a:p>
        </p:txBody>
      </p:sp>
      <p:sp>
        <p:nvSpPr>
          <p:cNvPr id="8" name="Rectangle 7"/>
          <p:cNvSpPr/>
          <p:nvPr/>
        </p:nvSpPr>
        <p:spPr bwMode="auto">
          <a:xfrm>
            <a:off x="6516216" y="5013176"/>
            <a:ext cx="2520280" cy="792088"/>
          </a:xfrm>
          <a:prstGeom prst="rect">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2400" i="0" u="none" strike="noStrike" cap="none" normalizeH="0" baseline="0" dirty="0" smtClean="0">
                <a:ln>
                  <a:noFill/>
                </a:ln>
                <a:solidFill>
                  <a:schemeClr val="tx1"/>
                </a:solidFill>
                <a:effectLst/>
                <a:latin typeface="Times New Roman" pitchFamily="18" charset="0"/>
                <a:cs typeface="Times New Roman" pitchFamily="18" charset="0"/>
              </a:rPr>
              <a:t>Schizophrénie, trouble délirant</a:t>
            </a:r>
          </a:p>
        </p:txBody>
      </p:sp>
      <p:sp>
        <p:nvSpPr>
          <p:cNvPr id="9" name="Rectangle 8"/>
          <p:cNvSpPr/>
          <p:nvPr/>
        </p:nvSpPr>
        <p:spPr bwMode="auto">
          <a:xfrm>
            <a:off x="5292080" y="5004000"/>
            <a:ext cx="792088" cy="828000"/>
          </a:xfrm>
          <a:prstGeom prst="rect">
            <a:avLst/>
          </a:prstGeom>
          <a:gradFill flip="none" rotWithShape="1">
            <a:gsLst>
              <a:gs pos="100000">
                <a:srgbClr val="00B050"/>
              </a:gs>
              <a:gs pos="50000">
                <a:srgbClr val="9CB86E"/>
              </a:gs>
              <a:gs pos="100000">
                <a:srgbClr val="156B13"/>
              </a:gs>
            </a:gsLst>
            <a:lin ang="10800000" scaled="1"/>
            <a:tileRect/>
          </a:gradFill>
          <a:ln w="15875"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1400" b="1" i="0" u="none" strike="noStrike" cap="none" normalizeH="0" baseline="0" smtClean="0">
              <a:ln>
                <a:noFill/>
              </a:ln>
              <a:solidFill>
                <a:schemeClr val="tx2"/>
              </a:solidFill>
              <a:effectLst/>
              <a:latin typeface="Arial" pitchFamily="34" charset="0"/>
            </a:endParaRPr>
          </a:p>
        </p:txBody>
      </p:sp>
      <p:sp>
        <p:nvSpPr>
          <p:cNvPr id="10" name="Rectangle 9"/>
          <p:cNvSpPr/>
          <p:nvPr/>
        </p:nvSpPr>
        <p:spPr bwMode="auto">
          <a:xfrm>
            <a:off x="6012160" y="5004000"/>
            <a:ext cx="504056" cy="828000"/>
          </a:xfrm>
          <a:prstGeom prst="rect">
            <a:avLst/>
          </a:prstGeom>
          <a:gradFill flip="none" rotWithShape="1">
            <a:gsLst>
              <a:gs pos="0">
                <a:srgbClr val="FF0000"/>
              </a:gs>
              <a:gs pos="50000">
                <a:srgbClr val="FF0000">
                  <a:tint val="44500"/>
                  <a:satMod val="160000"/>
                </a:srgbClr>
              </a:gs>
              <a:gs pos="100000">
                <a:srgbClr val="FF0000">
                  <a:tint val="23500"/>
                  <a:satMod val="160000"/>
                </a:srgbClr>
              </a:gs>
            </a:gsLst>
            <a:lin ang="108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1400" b="1" i="0" u="none" strike="noStrike" cap="none" normalizeH="0" baseline="0" smtClean="0">
              <a:ln>
                <a:noFill/>
              </a:ln>
              <a:solidFill>
                <a:schemeClr val="tx2"/>
              </a:solidFill>
              <a:effectLst/>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custDataLst>
              <p:tags r:id="rId1"/>
            </p:custDataLst>
          </p:nvPr>
        </p:nvSpPr>
        <p:spPr>
          <a:xfrm>
            <a:off x="0" y="228600"/>
            <a:ext cx="9144000" cy="1143000"/>
          </a:xfrm>
        </p:spPr>
        <p:txBody>
          <a:bodyPr>
            <a:normAutofit/>
          </a:bodyPr>
          <a:lstStyle/>
          <a:p>
            <a:pPr eaLnBrk="1" hangingPunct="1"/>
            <a:r>
              <a:rPr lang="fr-BE" sz="3200" b="1" dirty="0" smtClean="0">
                <a:solidFill>
                  <a:srgbClr val="F8F8F8"/>
                </a:solidFill>
              </a:rPr>
              <a:t>FACTEURS ASSOCIÉS À UNE FAIBLE RÉPONSE AU TRAITEMENT </a:t>
            </a:r>
            <a:endParaRPr lang="fr-FR" sz="3200" b="1" dirty="0" smtClean="0">
              <a:solidFill>
                <a:srgbClr val="F8F8F8"/>
              </a:solidFill>
            </a:endParaRPr>
          </a:p>
        </p:txBody>
      </p:sp>
      <p:sp>
        <p:nvSpPr>
          <p:cNvPr id="10243" name="Rectangle 1027"/>
          <p:cNvSpPr txBox="1">
            <a:spLocks noGrp="1" noChangeArrowheads="1"/>
          </p:cNvSpPr>
          <p:nvPr>
            <p:ph idx="1"/>
            <p:custDataLst>
              <p:tags r:id="rId2"/>
            </p:custDataLst>
          </p:nvPr>
        </p:nvSpPr>
        <p:spPr>
          <a:xfrm>
            <a:off x="0" y="1447800"/>
            <a:ext cx="9144000" cy="5410200"/>
          </a:xfrm>
          <a:effectLst>
            <a:outerShdw blurRad="50800" dist="38100" dir="2700000" algn="tl" rotWithShape="0">
              <a:prstClr val="black">
                <a:alpha val="40000"/>
              </a:prstClr>
            </a:outerShdw>
          </a:effectLst>
        </p:spPr>
        <p:txBody>
          <a:bodyPr lIns="91440" tIns="45720" rIns="91440" bIns="45720" rtlCol="0">
            <a:normAutofit fontScale="92500" lnSpcReduction="10000"/>
          </a:bodyPr>
          <a:lstStyle/>
          <a:p>
            <a:pPr marL="342900" indent="-342900" defTabSz="516508" eaLnBrk="1" fontAlgn="auto" hangingPunct="1">
              <a:lnSpc>
                <a:spcPct val="90000"/>
              </a:lnSpc>
              <a:spcAft>
                <a:spcPts val="0"/>
              </a:spcAft>
              <a:buClr>
                <a:srgbClr val="FFFF00"/>
              </a:buClr>
              <a:buFont typeface="Wingdings" pitchFamily="2" charset="2"/>
              <a:buChar char="q"/>
              <a:defRPr/>
            </a:pPr>
            <a:r>
              <a:rPr lang="fr-BE" sz="2200" dirty="0" smtClean="0">
                <a:solidFill>
                  <a:srgbClr val="F8F8F8"/>
                </a:solidFill>
              </a:rPr>
              <a:t>Comorbidité </a:t>
            </a:r>
          </a:p>
          <a:p>
            <a:pPr marL="342900" indent="12700" defTabSz="516508" eaLnBrk="1" fontAlgn="auto" hangingPunct="1">
              <a:lnSpc>
                <a:spcPct val="90000"/>
              </a:lnSpc>
              <a:spcAft>
                <a:spcPts val="0"/>
              </a:spcAft>
              <a:buClr>
                <a:schemeClr val="tx1"/>
              </a:buClr>
              <a:buFontTx/>
              <a:buChar char="-"/>
              <a:defRPr/>
            </a:pPr>
            <a:r>
              <a:rPr lang="fr-BE" sz="2200" dirty="0" smtClean="0">
                <a:solidFill>
                  <a:srgbClr val="F8F8F8"/>
                </a:solidFill>
              </a:rPr>
              <a:t> </a:t>
            </a:r>
            <a:r>
              <a:rPr lang="fr-BE" sz="2200" i="1" dirty="0" smtClean="0">
                <a:solidFill>
                  <a:srgbClr val="F8F8F8"/>
                </a:solidFill>
              </a:rPr>
              <a:t>autre trouble anxieux</a:t>
            </a:r>
          </a:p>
          <a:p>
            <a:pPr marL="342900" indent="12700" defTabSz="516508" eaLnBrk="1" fontAlgn="auto" hangingPunct="1">
              <a:lnSpc>
                <a:spcPct val="90000"/>
              </a:lnSpc>
              <a:spcAft>
                <a:spcPts val="0"/>
              </a:spcAft>
              <a:buClr>
                <a:schemeClr val="tx1"/>
              </a:buClr>
              <a:buFontTx/>
              <a:buChar char="-"/>
              <a:defRPr/>
            </a:pPr>
            <a:r>
              <a:rPr lang="fr-BE" sz="2200" i="1" dirty="0" smtClean="0">
                <a:solidFill>
                  <a:srgbClr val="F8F8F8"/>
                </a:solidFill>
              </a:rPr>
              <a:t> dépression sévère, burnout</a:t>
            </a:r>
          </a:p>
          <a:p>
            <a:pPr marL="342900" indent="12700" defTabSz="516508" eaLnBrk="1" fontAlgn="auto" hangingPunct="1">
              <a:lnSpc>
                <a:spcPct val="90000"/>
              </a:lnSpc>
              <a:spcAft>
                <a:spcPts val="0"/>
              </a:spcAft>
              <a:buClr>
                <a:schemeClr val="tx1"/>
              </a:buClr>
              <a:buFontTx/>
              <a:buChar char="-"/>
              <a:defRPr/>
            </a:pPr>
            <a:r>
              <a:rPr lang="fr-BE" sz="2200" i="1" dirty="0" smtClean="0">
                <a:solidFill>
                  <a:srgbClr val="F8F8F8"/>
                </a:solidFill>
              </a:rPr>
              <a:t> trouble sévère de la personnalité  (dont état limite, cluster A)</a:t>
            </a:r>
          </a:p>
          <a:p>
            <a:pPr marL="342900" indent="12700" defTabSz="516508" eaLnBrk="1" fontAlgn="auto" hangingPunct="1">
              <a:lnSpc>
                <a:spcPct val="90000"/>
              </a:lnSpc>
              <a:spcAft>
                <a:spcPts val="0"/>
              </a:spcAft>
              <a:buClr>
                <a:schemeClr val="tx1"/>
              </a:buClr>
              <a:buFontTx/>
              <a:buChar char="-"/>
              <a:defRPr/>
            </a:pPr>
            <a:r>
              <a:rPr lang="fr-BE" sz="2200" i="1" dirty="0" smtClean="0">
                <a:solidFill>
                  <a:srgbClr val="F8F8F8"/>
                </a:solidFill>
              </a:rPr>
              <a:t> abus de substance </a:t>
            </a:r>
          </a:p>
          <a:p>
            <a:pPr marL="342900" indent="12700" defTabSz="516508" eaLnBrk="1" fontAlgn="auto" hangingPunct="1">
              <a:lnSpc>
                <a:spcPct val="90000"/>
              </a:lnSpc>
              <a:spcAft>
                <a:spcPts val="0"/>
              </a:spcAft>
              <a:buClr>
                <a:schemeClr val="tx1"/>
              </a:buClr>
              <a:buFontTx/>
              <a:buChar char="-"/>
              <a:defRPr/>
            </a:pPr>
            <a:endParaRPr lang="fr-BE" sz="900" i="1" dirty="0" smtClean="0">
              <a:solidFill>
                <a:srgbClr val="F8F8F8"/>
              </a:solidFill>
            </a:endParaRPr>
          </a:p>
          <a:p>
            <a:pPr marL="342900" indent="-342900" defTabSz="516508" eaLnBrk="1" fontAlgn="auto" hangingPunct="1">
              <a:lnSpc>
                <a:spcPct val="90000"/>
              </a:lnSpc>
              <a:spcAft>
                <a:spcPts val="0"/>
              </a:spcAft>
              <a:buClr>
                <a:srgbClr val="FFFF00"/>
              </a:buClr>
              <a:buFont typeface="Wingdings" pitchFamily="2" charset="2"/>
              <a:buChar char="q"/>
              <a:defRPr/>
            </a:pPr>
            <a:r>
              <a:rPr lang="fr-BE" sz="2200" dirty="0" smtClean="0">
                <a:solidFill>
                  <a:srgbClr val="F8F8F8"/>
                </a:solidFill>
              </a:rPr>
              <a:t>Sévérité du trouble (dont pensée surinvestie)</a:t>
            </a:r>
            <a:endParaRPr lang="fr-BE" sz="900" dirty="0" smtClean="0">
              <a:solidFill>
                <a:srgbClr val="F8F8F8"/>
              </a:solidFill>
            </a:endParaRPr>
          </a:p>
          <a:p>
            <a:pPr marL="342900" indent="-342900" defTabSz="516508" eaLnBrk="1" fontAlgn="auto" hangingPunct="1">
              <a:lnSpc>
                <a:spcPct val="90000"/>
              </a:lnSpc>
              <a:spcAft>
                <a:spcPts val="0"/>
              </a:spcAft>
              <a:buClr>
                <a:srgbClr val="FFFF00"/>
              </a:buClr>
              <a:buFont typeface="Wingdings" pitchFamily="2" charset="2"/>
              <a:buChar char="q"/>
              <a:defRPr/>
            </a:pPr>
            <a:endParaRPr lang="fr-BE" sz="900" dirty="0" smtClean="0">
              <a:solidFill>
                <a:srgbClr val="F8F8F8"/>
              </a:solidFill>
            </a:endParaRPr>
          </a:p>
          <a:p>
            <a:pPr marL="355600" indent="-355600" defTabSz="516508" eaLnBrk="1" fontAlgn="auto" hangingPunct="1">
              <a:lnSpc>
                <a:spcPct val="90000"/>
              </a:lnSpc>
              <a:spcAft>
                <a:spcPts val="0"/>
              </a:spcAft>
              <a:buClr>
                <a:srgbClr val="FFFF00"/>
              </a:buClr>
              <a:buFont typeface="Wingdings" pitchFamily="2" charset="2"/>
              <a:buChar char="q"/>
              <a:defRPr/>
            </a:pPr>
            <a:r>
              <a:rPr lang="fr-BE" sz="2200" dirty="0" smtClean="0">
                <a:solidFill>
                  <a:srgbClr val="F8F8F8"/>
                </a:solidFill>
              </a:rPr>
              <a:t>Manque d’adhésion au traitement </a:t>
            </a:r>
          </a:p>
          <a:p>
            <a:pPr marL="355600" indent="-355600" defTabSz="516508" eaLnBrk="1" fontAlgn="auto" hangingPunct="1">
              <a:lnSpc>
                <a:spcPct val="90000"/>
              </a:lnSpc>
              <a:spcAft>
                <a:spcPts val="0"/>
              </a:spcAft>
              <a:buClr>
                <a:srgbClr val="FFFF00"/>
              </a:buClr>
              <a:buFont typeface="Wingdings" pitchFamily="2" charset="2"/>
              <a:buChar char="q"/>
              <a:defRPr/>
            </a:pPr>
            <a:endParaRPr lang="fr-BE" sz="900" dirty="0" smtClean="0">
              <a:solidFill>
                <a:srgbClr val="F8F8F8"/>
              </a:solidFill>
            </a:endParaRPr>
          </a:p>
          <a:p>
            <a:pPr marL="355600" indent="-355600" defTabSz="516508" eaLnBrk="1" fontAlgn="auto" hangingPunct="1">
              <a:lnSpc>
                <a:spcPct val="90000"/>
              </a:lnSpc>
              <a:spcAft>
                <a:spcPts val="0"/>
              </a:spcAft>
              <a:buClr>
                <a:srgbClr val="FFFF00"/>
              </a:buClr>
              <a:buFont typeface="Wingdings" pitchFamily="2" charset="2"/>
              <a:buChar char="q"/>
              <a:defRPr/>
            </a:pPr>
            <a:r>
              <a:rPr lang="fr-BE" sz="2200" dirty="0" smtClean="0">
                <a:solidFill>
                  <a:srgbClr val="F8F8F8"/>
                </a:solidFill>
              </a:rPr>
              <a:t>Sévère dysfonctionnement familial </a:t>
            </a:r>
            <a:endParaRPr lang="fr-BE" sz="900" dirty="0" smtClean="0">
              <a:solidFill>
                <a:srgbClr val="F8F8F8"/>
              </a:solidFill>
            </a:endParaRPr>
          </a:p>
          <a:p>
            <a:pPr marL="355600" indent="-355600" defTabSz="516508" eaLnBrk="1" fontAlgn="auto" hangingPunct="1">
              <a:lnSpc>
                <a:spcPct val="90000"/>
              </a:lnSpc>
              <a:spcAft>
                <a:spcPts val="0"/>
              </a:spcAft>
              <a:buClr>
                <a:srgbClr val="FFFF00"/>
              </a:buClr>
              <a:buFont typeface="Wingdings" pitchFamily="2" charset="2"/>
              <a:buChar char="q"/>
              <a:defRPr/>
            </a:pPr>
            <a:endParaRPr lang="fr-BE" sz="900" dirty="0" smtClean="0">
              <a:solidFill>
                <a:srgbClr val="F8F8F8"/>
              </a:solidFill>
            </a:endParaRPr>
          </a:p>
          <a:p>
            <a:pPr marL="355600" indent="-355600" defTabSz="516508" eaLnBrk="1" fontAlgn="auto" hangingPunct="1">
              <a:lnSpc>
                <a:spcPct val="90000"/>
              </a:lnSpc>
              <a:spcAft>
                <a:spcPts val="0"/>
              </a:spcAft>
              <a:buClr>
                <a:srgbClr val="FFFF00"/>
              </a:buClr>
              <a:buFont typeface="Wingdings" pitchFamily="2" charset="2"/>
              <a:buChar char="q"/>
              <a:defRPr/>
            </a:pPr>
            <a:r>
              <a:rPr lang="fr-BE" sz="2200" dirty="0" smtClean="0">
                <a:solidFill>
                  <a:srgbClr val="F8F8F8"/>
                </a:solidFill>
              </a:rPr>
              <a:t>Facteurs permanents de stress sévère</a:t>
            </a:r>
          </a:p>
          <a:p>
            <a:pPr marL="355600" indent="-355600" defTabSz="516508" eaLnBrk="1" fontAlgn="auto" hangingPunct="1">
              <a:lnSpc>
                <a:spcPct val="90000"/>
              </a:lnSpc>
              <a:spcAft>
                <a:spcPts val="0"/>
              </a:spcAft>
              <a:buClr>
                <a:srgbClr val="FFFF00"/>
              </a:buClr>
              <a:buFont typeface="Wingdings" pitchFamily="2" charset="2"/>
              <a:buChar char="q"/>
              <a:defRPr/>
            </a:pPr>
            <a:endParaRPr lang="fr-BE" sz="900" dirty="0" smtClean="0">
              <a:solidFill>
                <a:srgbClr val="F8F8F8"/>
              </a:solidFill>
            </a:endParaRPr>
          </a:p>
          <a:p>
            <a:pPr marL="355600" indent="-355600" defTabSz="516508" eaLnBrk="1" fontAlgn="auto" hangingPunct="1">
              <a:lnSpc>
                <a:spcPct val="90000"/>
              </a:lnSpc>
              <a:spcAft>
                <a:spcPts val="0"/>
              </a:spcAft>
              <a:buClr>
                <a:srgbClr val="FFFF00"/>
              </a:buClr>
              <a:buFont typeface="Wingdings" pitchFamily="2" charset="2"/>
              <a:buChar char="q"/>
              <a:defRPr/>
            </a:pPr>
            <a:r>
              <a:rPr lang="fr-BE" sz="2200" dirty="0" smtClean="0">
                <a:solidFill>
                  <a:srgbClr val="F8F8F8"/>
                </a:solidFill>
              </a:rPr>
              <a:t>Traitements pharmacologiques inappropriés</a:t>
            </a:r>
          </a:p>
          <a:p>
            <a:pPr marL="355600" indent="-355600" defTabSz="516508" eaLnBrk="1" fontAlgn="auto" hangingPunct="1">
              <a:lnSpc>
                <a:spcPct val="90000"/>
              </a:lnSpc>
              <a:spcAft>
                <a:spcPts val="0"/>
              </a:spcAft>
              <a:buClr>
                <a:srgbClr val="FFFF00"/>
              </a:buClr>
              <a:buFont typeface="Wingdings" pitchFamily="2" charset="2"/>
              <a:buChar char="q"/>
              <a:defRPr/>
            </a:pPr>
            <a:endParaRPr lang="fr-BE" sz="800" dirty="0" smtClean="0">
              <a:solidFill>
                <a:srgbClr val="F8F8F8"/>
              </a:solidFill>
            </a:endParaRPr>
          </a:p>
          <a:p>
            <a:pPr marL="514350" indent="-514350" defTabSz="516508" eaLnBrk="1" fontAlgn="auto" hangingPunct="1">
              <a:lnSpc>
                <a:spcPct val="90000"/>
              </a:lnSpc>
              <a:spcAft>
                <a:spcPts val="0"/>
              </a:spcAft>
              <a:buClr>
                <a:srgbClr val="FFFF00"/>
              </a:buClr>
              <a:buFont typeface="Wingdings" pitchFamily="2" charset="2"/>
              <a:buChar char="q"/>
              <a:defRPr/>
            </a:pPr>
            <a:r>
              <a:rPr lang="fr-BE" sz="2200" dirty="0" smtClean="0">
                <a:solidFill>
                  <a:srgbClr val="F8F8F8"/>
                </a:solidFill>
              </a:rPr>
              <a:t>Difficultés d’accès  aux soins appropriés</a:t>
            </a:r>
          </a:p>
          <a:p>
            <a:pPr marL="514350" indent="-63500" defTabSz="516508" eaLnBrk="1" fontAlgn="auto" hangingPunct="1">
              <a:lnSpc>
                <a:spcPct val="90000"/>
              </a:lnSpc>
              <a:spcAft>
                <a:spcPts val="0"/>
              </a:spcAft>
              <a:buClr>
                <a:srgbClr val="FFFF00"/>
              </a:buClr>
              <a:defRPr/>
            </a:pPr>
            <a:r>
              <a:rPr lang="fr-BE" sz="2200" i="1" dirty="0" smtClean="0">
                <a:solidFill>
                  <a:srgbClr val="F8F8F8"/>
                </a:solidFill>
              </a:rPr>
              <a:t>- peu de psychothérapeutes formés en TCC</a:t>
            </a:r>
          </a:p>
          <a:p>
            <a:pPr marL="514350" indent="-63500" defTabSz="516508" eaLnBrk="1" fontAlgn="auto" hangingPunct="1">
              <a:lnSpc>
                <a:spcPct val="90000"/>
              </a:lnSpc>
              <a:spcAft>
                <a:spcPts val="0"/>
              </a:spcAft>
              <a:buClr>
                <a:srgbClr val="FFFF00"/>
              </a:buClr>
              <a:buFontTx/>
              <a:buChar char="-"/>
              <a:defRPr/>
            </a:pPr>
            <a:r>
              <a:rPr lang="fr-BE" sz="2200" i="1" dirty="0" smtClean="0">
                <a:solidFill>
                  <a:srgbClr val="F8F8F8"/>
                </a:solidFill>
              </a:rPr>
              <a:t> thérapeute peu familiarisé à certains troubles anxieux</a:t>
            </a:r>
          </a:p>
          <a:p>
            <a:pPr marL="514350" indent="-63500" defTabSz="516508" eaLnBrk="1" fontAlgn="auto" hangingPunct="1">
              <a:lnSpc>
                <a:spcPct val="90000"/>
              </a:lnSpc>
              <a:spcAft>
                <a:spcPts val="0"/>
              </a:spcAft>
              <a:buClr>
                <a:srgbClr val="FFFF00"/>
              </a:buClr>
              <a:defRPr/>
            </a:pPr>
            <a:r>
              <a:rPr lang="fr-BE" sz="2200" i="1" dirty="0" smtClean="0">
                <a:solidFill>
                  <a:srgbClr val="F8F8F8"/>
                </a:solidFill>
              </a:rPr>
              <a:t>- difficultés financières </a:t>
            </a:r>
          </a:p>
          <a:p>
            <a:pPr marL="514350" indent="-63500" defTabSz="516508" eaLnBrk="1" fontAlgn="auto" hangingPunct="1">
              <a:lnSpc>
                <a:spcPct val="90000"/>
              </a:lnSpc>
              <a:spcAft>
                <a:spcPts val="0"/>
              </a:spcAft>
              <a:buClr>
                <a:srgbClr val="FFFF00"/>
              </a:buClr>
              <a:buFontTx/>
              <a:buChar char="-"/>
              <a:defRPr/>
            </a:pPr>
            <a:endParaRPr lang="fr-BE" sz="2200" dirty="0" smtClean="0">
              <a:solidFill>
                <a:srgbClr val="F8F8F8"/>
              </a:solidFill>
            </a:endParaRPr>
          </a:p>
        </p:txBody>
      </p:sp>
      <p:sp>
        <p:nvSpPr>
          <p:cNvPr id="5" name="Espace réservé du numéro de diapositive 4"/>
          <p:cNvSpPr>
            <a:spLocks noGrp="1"/>
          </p:cNvSpPr>
          <p:nvPr>
            <p:ph type="sldNum" sz="quarter" idx="11"/>
            <p:custDataLst>
              <p:tags r:id="rId3"/>
            </p:custDataLst>
          </p:nvPr>
        </p:nvSpPr>
        <p:spPr/>
        <p:txBody>
          <a:bodyPr/>
          <a:lstStyle/>
          <a:p>
            <a:pPr>
              <a:defRPr/>
            </a:pPr>
            <a:fld id="{A96D9FA2-638A-4F09-BA65-613B403B742F}" type="slidenum">
              <a:rPr lang="fr-FR"/>
              <a:pPr>
                <a:defRPr/>
              </a:pPr>
              <a:t>27</a:t>
            </a:fld>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custDataLst>
              <p:tags r:id="rId1"/>
            </p:custDataLst>
          </p:nvPr>
        </p:nvSpPr>
        <p:spPr>
          <a:xfrm>
            <a:off x="0" y="228600"/>
            <a:ext cx="9144000" cy="1143000"/>
          </a:xfrm>
        </p:spPr>
        <p:txBody>
          <a:bodyPr>
            <a:normAutofit/>
          </a:bodyPr>
          <a:lstStyle/>
          <a:p>
            <a:pPr eaLnBrk="1" hangingPunct="1"/>
            <a:r>
              <a:rPr lang="fr-FR" sz="3200" dirty="0" smtClean="0"/>
              <a:t>TH</a:t>
            </a:r>
            <a:r>
              <a:rPr lang="fr-FR" sz="3200" dirty="0" smtClean="0">
                <a:latin typeface="Times New Roman"/>
                <a:cs typeface="Times New Roman"/>
              </a:rPr>
              <a:t>É</a:t>
            </a:r>
            <a:r>
              <a:rPr lang="fr-FR" sz="3200" dirty="0" smtClean="0"/>
              <a:t>RAPIE ET  ACTIVIT</a:t>
            </a:r>
            <a:r>
              <a:rPr lang="fr-FR" sz="3200" dirty="0" smtClean="0">
                <a:latin typeface="Times New Roman"/>
                <a:cs typeface="Times New Roman"/>
              </a:rPr>
              <a:t>É</a:t>
            </a:r>
            <a:r>
              <a:rPr lang="fr-FR" sz="3200" dirty="0" smtClean="0"/>
              <a:t> PROFESSIONNELLE</a:t>
            </a:r>
          </a:p>
        </p:txBody>
      </p:sp>
      <p:sp>
        <p:nvSpPr>
          <p:cNvPr id="10243" name="Rectangle 1027"/>
          <p:cNvSpPr txBox="1">
            <a:spLocks noGrp="1" noChangeArrowheads="1"/>
          </p:cNvSpPr>
          <p:nvPr>
            <p:ph idx="1"/>
            <p:custDataLst>
              <p:tags r:id="rId2"/>
            </p:custDataLst>
          </p:nvPr>
        </p:nvSpPr>
        <p:spPr>
          <a:xfrm>
            <a:off x="0" y="1447800"/>
            <a:ext cx="9144000" cy="5410200"/>
          </a:xfrm>
          <a:effectLst>
            <a:outerShdw blurRad="50800" dist="38100" dir="2700000" algn="tl" rotWithShape="0">
              <a:prstClr val="black">
                <a:alpha val="40000"/>
              </a:prstClr>
            </a:outerShdw>
          </a:effectLst>
        </p:spPr>
        <p:txBody>
          <a:bodyPr lIns="91440" tIns="45720" rIns="91440" bIns="45720" rtlCol="0">
            <a:normAutofit lnSpcReduction="10000"/>
          </a:bodyPr>
          <a:lstStyle/>
          <a:p>
            <a:pPr marL="342900" indent="-342900" defTabSz="516508" eaLnBrk="1" fontAlgn="auto" hangingPunct="1">
              <a:lnSpc>
                <a:spcPct val="90000"/>
              </a:lnSpc>
              <a:spcAft>
                <a:spcPts val="0"/>
              </a:spcAft>
              <a:buClr>
                <a:srgbClr val="FFFF00"/>
              </a:buClr>
              <a:defRPr/>
            </a:pPr>
            <a:endParaRPr lang="fr-BE" sz="2600" dirty="0" smtClean="0"/>
          </a:p>
          <a:p>
            <a:pPr marL="342900" indent="-342900" defTabSz="516508" eaLnBrk="1" fontAlgn="auto" hangingPunct="1">
              <a:lnSpc>
                <a:spcPct val="90000"/>
              </a:lnSpc>
              <a:spcAft>
                <a:spcPts val="0"/>
              </a:spcAft>
              <a:buClr>
                <a:srgbClr val="FFFF00"/>
              </a:buClr>
              <a:defRPr/>
            </a:pPr>
            <a:endParaRPr lang="fr-BE" sz="800" dirty="0" smtClean="0"/>
          </a:p>
          <a:p>
            <a:pPr marL="342900" indent="-342900" defTabSz="516508" eaLnBrk="1" fontAlgn="auto" hangingPunct="1">
              <a:lnSpc>
                <a:spcPct val="90000"/>
              </a:lnSpc>
              <a:spcAft>
                <a:spcPts val="0"/>
              </a:spcAft>
              <a:buClr>
                <a:srgbClr val="FFFF00"/>
              </a:buClr>
              <a:buFont typeface="Wingdings" pitchFamily="2" charset="2"/>
              <a:buChar char="Ø"/>
              <a:defRPr/>
            </a:pPr>
            <a:r>
              <a:rPr lang="fr-BE" sz="2600" dirty="0" smtClean="0"/>
              <a:t>Le projet professionnel devrait faire partie du projet thérapeutique dès le début de la prise en charge</a:t>
            </a:r>
          </a:p>
          <a:p>
            <a:pPr marL="342900" indent="-342900" defTabSz="516508" eaLnBrk="1" fontAlgn="auto" hangingPunct="1">
              <a:lnSpc>
                <a:spcPct val="90000"/>
              </a:lnSpc>
              <a:spcAft>
                <a:spcPts val="0"/>
              </a:spcAft>
              <a:buClr>
                <a:srgbClr val="FFFF00"/>
              </a:buClr>
              <a:buFont typeface="Wingdings" pitchFamily="2" charset="2"/>
              <a:buChar char="Ø"/>
              <a:defRPr/>
            </a:pPr>
            <a:endParaRPr lang="fr-BE" sz="2600" dirty="0" smtClean="0"/>
          </a:p>
          <a:p>
            <a:pPr marL="342900" indent="-342900" defTabSz="516508" eaLnBrk="1" fontAlgn="auto" hangingPunct="1">
              <a:lnSpc>
                <a:spcPct val="90000"/>
              </a:lnSpc>
              <a:spcAft>
                <a:spcPts val="0"/>
              </a:spcAft>
              <a:buClr>
                <a:srgbClr val="FFFF00"/>
              </a:buClr>
              <a:buFont typeface="Wingdings" pitchFamily="2" charset="2"/>
              <a:buChar char="Ø"/>
              <a:defRPr/>
            </a:pPr>
            <a:r>
              <a:rPr lang="fr-BE" sz="2600" dirty="0" smtClean="0"/>
              <a:t>Un retour au travail (temps partiel, par exemple) peut se faire pendant la thérapie avant même que les troubles soient entièrement résolus</a:t>
            </a:r>
          </a:p>
          <a:p>
            <a:pPr marL="342900" indent="-342900" defTabSz="516508" eaLnBrk="1" fontAlgn="auto" hangingPunct="1">
              <a:lnSpc>
                <a:spcPct val="90000"/>
              </a:lnSpc>
              <a:spcAft>
                <a:spcPts val="0"/>
              </a:spcAft>
              <a:buClr>
                <a:srgbClr val="FFFF00"/>
              </a:buClr>
              <a:buFont typeface="Wingdings" pitchFamily="2" charset="2"/>
              <a:buChar char="Ø"/>
              <a:defRPr/>
            </a:pPr>
            <a:endParaRPr lang="fr-BE" sz="2600" dirty="0" smtClean="0"/>
          </a:p>
          <a:p>
            <a:pPr marL="342900" indent="-342900" defTabSz="516508" eaLnBrk="1" fontAlgn="auto" hangingPunct="1">
              <a:lnSpc>
                <a:spcPct val="90000"/>
              </a:lnSpc>
              <a:spcAft>
                <a:spcPts val="0"/>
              </a:spcAft>
              <a:buClr>
                <a:srgbClr val="FFFF00"/>
              </a:buClr>
              <a:buFont typeface="Wingdings" pitchFamily="2" charset="2"/>
              <a:buChar char="Ø"/>
              <a:defRPr/>
            </a:pPr>
            <a:r>
              <a:rPr lang="fr-BE" sz="2600" dirty="0" smtClean="0"/>
              <a:t>Le retour au travail a un impact positif sur les troubles et favorise le rétablissement</a:t>
            </a:r>
          </a:p>
          <a:p>
            <a:pPr marL="342900" indent="-342900" defTabSz="516508" eaLnBrk="1" fontAlgn="auto" hangingPunct="1">
              <a:lnSpc>
                <a:spcPct val="90000"/>
              </a:lnSpc>
              <a:spcAft>
                <a:spcPts val="0"/>
              </a:spcAft>
              <a:buClr>
                <a:srgbClr val="FFFF00"/>
              </a:buClr>
              <a:buFont typeface="Wingdings" pitchFamily="2" charset="2"/>
              <a:buChar char="Ø"/>
              <a:defRPr/>
            </a:pPr>
            <a:endParaRPr lang="fr-BE" sz="2600" dirty="0" smtClean="0"/>
          </a:p>
          <a:p>
            <a:pPr marL="342900" indent="-342900" defTabSz="516508" eaLnBrk="1" fontAlgn="auto" hangingPunct="1">
              <a:lnSpc>
                <a:spcPct val="90000"/>
              </a:lnSpc>
              <a:spcAft>
                <a:spcPts val="0"/>
              </a:spcAft>
              <a:buClr>
                <a:srgbClr val="FFFF00"/>
              </a:buClr>
              <a:buFont typeface="Wingdings" pitchFamily="2" charset="2"/>
              <a:buChar char="Ø"/>
              <a:defRPr/>
            </a:pPr>
            <a:r>
              <a:rPr lang="fr-BE" sz="2600" dirty="0" smtClean="0"/>
              <a:t>Intérêt de collaboration entre le clinicien et le  spécialiste de soutien à l’emploi ( démystifier les craintes du clinicien) </a:t>
            </a:r>
          </a:p>
        </p:txBody>
      </p:sp>
      <p:sp>
        <p:nvSpPr>
          <p:cNvPr id="5" name="Espace réservé du numéro de diapositive 4"/>
          <p:cNvSpPr>
            <a:spLocks noGrp="1"/>
          </p:cNvSpPr>
          <p:nvPr>
            <p:ph type="sldNum" sz="quarter" idx="11"/>
            <p:custDataLst>
              <p:tags r:id="rId3"/>
            </p:custDataLst>
          </p:nvPr>
        </p:nvSpPr>
        <p:spPr/>
        <p:txBody>
          <a:bodyPr/>
          <a:lstStyle/>
          <a:p>
            <a:pPr>
              <a:defRPr/>
            </a:pPr>
            <a:fld id="{A96D9FA2-638A-4F09-BA65-613B403B742F}" type="slidenum">
              <a:rPr lang="fr-FR"/>
              <a:pPr>
                <a:defRPr/>
              </a:pPr>
              <a:t>28</a:t>
            </a:fld>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custDataLst>
              <p:tags r:id="rId1"/>
            </p:custDataLst>
          </p:nvPr>
        </p:nvSpPr>
        <p:spPr>
          <a:xfrm>
            <a:off x="0" y="228600"/>
            <a:ext cx="9144000" cy="1143000"/>
          </a:xfrm>
        </p:spPr>
        <p:txBody>
          <a:bodyPr>
            <a:normAutofit fontScale="90000"/>
          </a:bodyPr>
          <a:lstStyle/>
          <a:p>
            <a:pPr eaLnBrk="1" hangingPunct="1"/>
            <a:r>
              <a:rPr lang="fr-FR" sz="2500" i="1" dirty="0" smtClean="0"/>
              <a:t>LIEN ENTRE LA PRISE EN CHARGE TH</a:t>
            </a:r>
            <a:r>
              <a:rPr lang="fr-FR" sz="2500" i="1" dirty="0" smtClean="0">
                <a:latin typeface="Times New Roman"/>
                <a:cs typeface="Times New Roman"/>
              </a:rPr>
              <a:t>É</a:t>
            </a:r>
            <a:r>
              <a:rPr lang="fr-FR" sz="2500" i="1" dirty="0" smtClean="0"/>
              <a:t>RAPEUTIQUE ET LA RECHERCHE D’UN EMPLOI</a:t>
            </a:r>
            <a:br>
              <a:rPr lang="fr-FR" sz="2500" i="1" dirty="0" smtClean="0"/>
            </a:br>
            <a:r>
              <a:rPr lang="fr-FR" sz="2500" i="1" dirty="0" smtClean="0"/>
              <a:t>Cas d’un patient souffrant de TOC (1)</a:t>
            </a:r>
          </a:p>
        </p:txBody>
      </p:sp>
      <p:sp>
        <p:nvSpPr>
          <p:cNvPr id="10243" name="Rectangle 1027"/>
          <p:cNvSpPr txBox="1">
            <a:spLocks noGrp="1" noChangeArrowheads="1"/>
          </p:cNvSpPr>
          <p:nvPr>
            <p:ph idx="1"/>
            <p:custDataLst>
              <p:tags r:id="rId2"/>
            </p:custDataLst>
          </p:nvPr>
        </p:nvSpPr>
        <p:spPr>
          <a:xfrm>
            <a:off x="0" y="1447800"/>
            <a:ext cx="9144000" cy="5410200"/>
          </a:xfrm>
          <a:effectLst>
            <a:outerShdw blurRad="50800" dist="38100" dir="2700000" algn="tl" rotWithShape="0">
              <a:prstClr val="black">
                <a:alpha val="40000"/>
              </a:prstClr>
            </a:outerShdw>
          </a:effectLst>
        </p:spPr>
        <p:txBody>
          <a:bodyPr lIns="91440" tIns="45720" rIns="91440" bIns="45720" rtlCol="0">
            <a:normAutofit/>
          </a:bodyPr>
          <a:lstStyle/>
          <a:p>
            <a:pPr marL="342900" indent="-342900" defTabSz="516508" eaLnBrk="1" fontAlgn="auto" hangingPunct="1">
              <a:lnSpc>
                <a:spcPct val="90000"/>
              </a:lnSpc>
              <a:spcAft>
                <a:spcPts val="0"/>
              </a:spcAft>
              <a:buClr>
                <a:srgbClr val="FFFF00"/>
              </a:buClr>
              <a:defRPr/>
            </a:pPr>
            <a:endParaRPr lang="fr-BE" sz="2600" dirty="0" smtClean="0"/>
          </a:p>
          <a:p>
            <a:pPr marL="342900" indent="-342900" defTabSz="516508" eaLnBrk="1" fontAlgn="auto" hangingPunct="1">
              <a:lnSpc>
                <a:spcPct val="90000"/>
              </a:lnSpc>
              <a:spcAft>
                <a:spcPts val="0"/>
              </a:spcAft>
              <a:buClr>
                <a:srgbClr val="FFFF00"/>
              </a:buClr>
              <a:defRPr/>
            </a:pPr>
            <a:endParaRPr lang="fr-BE" sz="800" dirty="0" smtClean="0"/>
          </a:p>
          <a:p>
            <a:pPr marL="342900" indent="-342900" defTabSz="516508" eaLnBrk="1" fontAlgn="auto" hangingPunct="1">
              <a:lnSpc>
                <a:spcPct val="90000"/>
              </a:lnSpc>
              <a:spcAft>
                <a:spcPts val="0"/>
              </a:spcAft>
              <a:buClr>
                <a:srgbClr val="FFFF00"/>
              </a:buClr>
              <a:defRPr/>
            </a:pPr>
            <a:endParaRPr lang="fr-BE" sz="2600" b="1" i="1" u="sng" dirty="0" smtClean="0">
              <a:solidFill>
                <a:srgbClr val="FFFF00"/>
              </a:solidFill>
            </a:endParaRPr>
          </a:p>
        </p:txBody>
      </p:sp>
      <p:sp>
        <p:nvSpPr>
          <p:cNvPr id="5" name="Espace réservé du numéro de diapositive 4"/>
          <p:cNvSpPr>
            <a:spLocks noGrp="1"/>
          </p:cNvSpPr>
          <p:nvPr>
            <p:ph type="sldNum" sz="quarter" idx="11"/>
            <p:custDataLst>
              <p:tags r:id="rId3"/>
            </p:custDataLst>
          </p:nvPr>
        </p:nvSpPr>
        <p:spPr/>
        <p:txBody>
          <a:bodyPr/>
          <a:lstStyle/>
          <a:p>
            <a:pPr>
              <a:defRPr/>
            </a:pPr>
            <a:fld id="{A96D9FA2-638A-4F09-BA65-613B403B742F}" type="slidenum">
              <a:rPr lang="fr-FR"/>
              <a:pPr>
                <a:defRPr/>
              </a:pPr>
              <a:t>29</a:t>
            </a:fld>
            <a:endParaRPr lang="fr-FR" dirty="0"/>
          </a:p>
        </p:txBody>
      </p:sp>
      <p:graphicFrame>
        <p:nvGraphicFramePr>
          <p:cNvPr id="6" name="Tableau 5"/>
          <p:cNvGraphicFramePr>
            <a:graphicFrameLocks noGrp="1"/>
          </p:cNvGraphicFramePr>
          <p:nvPr/>
        </p:nvGraphicFramePr>
        <p:xfrm>
          <a:off x="179513" y="1412776"/>
          <a:ext cx="8712966" cy="4815840"/>
        </p:xfrm>
        <a:graphic>
          <a:graphicData uri="http://schemas.openxmlformats.org/drawingml/2006/table">
            <a:tbl>
              <a:tblPr firstRow="1" bandRow="1">
                <a:tableStyleId>{5C22544A-7EE6-4342-B048-85BDC9FD1C3A}</a:tableStyleId>
              </a:tblPr>
              <a:tblGrid>
                <a:gridCol w="3915270"/>
                <a:gridCol w="1552196"/>
                <a:gridCol w="3245500"/>
              </a:tblGrid>
              <a:tr h="370840">
                <a:tc>
                  <a:txBody>
                    <a:bodyPr/>
                    <a:lstStyle/>
                    <a:p>
                      <a:pPr algn="ctr"/>
                      <a:r>
                        <a:rPr lang="fr-BE" sz="1800" dirty="0" smtClean="0">
                          <a:solidFill>
                            <a:srgbClr val="FFFF00"/>
                          </a:solidFill>
                        </a:rPr>
                        <a:t>PSYCHOTH</a:t>
                      </a:r>
                      <a:r>
                        <a:rPr lang="fr-BE" sz="1800" dirty="0" smtClean="0">
                          <a:solidFill>
                            <a:srgbClr val="FFFF00"/>
                          </a:solidFill>
                          <a:latin typeface="Times New Roman"/>
                          <a:cs typeface="Times New Roman"/>
                        </a:rPr>
                        <a:t>É</a:t>
                      </a:r>
                      <a:r>
                        <a:rPr lang="fr-BE" sz="1800" dirty="0" smtClean="0">
                          <a:solidFill>
                            <a:srgbClr val="FFFF00"/>
                          </a:solidFill>
                        </a:rPr>
                        <a:t>RAPIE</a:t>
                      </a:r>
                      <a:r>
                        <a:rPr lang="fr-BE" sz="1800" baseline="0" dirty="0" smtClean="0">
                          <a:solidFill>
                            <a:srgbClr val="FFFF00"/>
                          </a:solidFill>
                        </a:rPr>
                        <a:t> </a:t>
                      </a:r>
                      <a:endParaRPr lang="fr-BE" sz="1800" dirty="0">
                        <a:solidFill>
                          <a:srgbClr val="FFFF00"/>
                        </a:solidFill>
                      </a:endParaRPr>
                    </a:p>
                  </a:txBody>
                  <a:tcPr>
                    <a:noFill/>
                  </a:tcPr>
                </a:tc>
                <a:tc>
                  <a:txBody>
                    <a:bodyPr/>
                    <a:lstStyle/>
                    <a:p>
                      <a:pPr algn="ctr"/>
                      <a:endParaRPr lang="fr-BE" sz="1800" dirty="0">
                        <a:solidFill>
                          <a:srgbClr val="FFFF00"/>
                        </a:solidFill>
                      </a:endParaRPr>
                    </a:p>
                  </a:txBody>
                  <a:tcPr>
                    <a:noFill/>
                  </a:tcPr>
                </a:tc>
                <a:tc>
                  <a:txBody>
                    <a:bodyPr/>
                    <a:lstStyle/>
                    <a:p>
                      <a:pPr algn="ctr"/>
                      <a:r>
                        <a:rPr lang="fr-BE" sz="1800" dirty="0" smtClean="0">
                          <a:solidFill>
                            <a:srgbClr val="FFFF00"/>
                          </a:solidFill>
                        </a:rPr>
                        <a:t>PROGRAMME DE SOUTIEN EN EMPLOI</a:t>
                      </a:r>
                      <a:endParaRPr lang="fr-BE" sz="1800" dirty="0">
                        <a:solidFill>
                          <a:srgbClr val="FFFF00"/>
                        </a:solidFill>
                      </a:endParaRPr>
                    </a:p>
                  </a:txBody>
                  <a:tcPr>
                    <a:noFill/>
                  </a:tcPr>
                </a:tc>
              </a:tr>
              <a:tr h="370840">
                <a:tc>
                  <a:txBody>
                    <a:bodyPr/>
                    <a:lstStyle/>
                    <a:p>
                      <a:pPr marL="273050" indent="-273050">
                        <a:buAutoNum type="arabicPeriod"/>
                      </a:pPr>
                      <a:r>
                        <a:rPr lang="fr-BE" sz="1600" b="1" dirty="0" smtClean="0">
                          <a:solidFill>
                            <a:srgbClr val="FFFF00"/>
                          </a:solidFill>
                          <a:latin typeface="Times New Roman"/>
                          <a:cs typeface="Times New Roman"/>
                        </a:rPr>
                        <a:t>É</a:t>
                      </a:r>
                      <a:r>
                        <a:rPr lang="fr-BE" sz="1600" b="1" dirty="0" smtClean="0">
                          <a:solidFill>
                            <a:srgbClr val="FFFF00"/>
                          </a:solidFill>
                        </a:rPr>
                        <a:t>VALUATION INITIALE (INVENTAIRE DES PROBLÈMES ET ANALYSE FONCTIONNELLE)</a:t>
                      </a:r>
                    </a:p>
                    <a:p>
                      <a:pPr marL="273050" indent="0">
                        <a:buNone/>
                      </a:pPr>
                      <a:r>
                        <a:rPr lang="fr-BE" sz="1600" b="0" dirty="0" smtClean="0">
                          <a:solidFill>
                            <a:schemeClr val="tx1"/>
                          </a:solidFill>
                        </a:rPr>
                        <a:t>Dont brève investigation de l’histoire</a:t>
                      </a:r>
                      <a:r>
                        <a:rPr lang="fr-BE" sz="1600" b="0" baseline="0" dirty="0" smtClean="0">
                          <a:solidFill>
                            <a:schemeClr val="tx1"/>
                          </a:solidFill>
                        </a:rPr>
                        <a:t> professionnelle du patient ainsi que sa position par rapport à son avenir professionnel</a:t>
                      </a:r>
                      <a:endParaRPr lang="fr-BE" sz="1600" b="0" dirty="0">
                        <a:solidFill>
                          <a:schemeClr val="tx1"/>
                        </a:solidFill>
                      </a:endParaRPr>
                    </a:p>
                  </a:txBody>
                  <a:tcPr>
                    <a:noFill/>
                  </a:tcPr>
                </a:tc>
                <a:tc>
                  <a:txBody>
                    <a:bodyPr/>
                    <a:lstStyle/>
                    <a:p>
                      <a:endParaRPr lang="fr-BE" sz="1800" dirty="0"/>
                    </a:p>
                  </a:txBody>
                  <a:tcPr>
                    <a:noFill/>
                  </a:tcPr>
                </a:tc>
                <a:tc>
                  <a:txBody>
                    <a:bodyPr/>
                    <a:lstStyle/>
                    <a:p>
                      <a:endParaRPr lang="fr-BE" sz="1800"/>
                    </a:p>
                  </a:txBody>
                  <a:tcPr>
                    <a:noFill/>
                  </a:tcPr>
                </a:tc>
              </a:tr>
              <a:tr h="370840">
                <a:tc>
                  <a:txBody>
                    <a:bodyPr/>
                    <a:lstStyle/>
                    <a:p>
                      <a:r>
                        <a:rPr lang="fr-BE" sz="1600" b="1" dirty="0" smtClean="0">
                          <a:solidFill>
                            <a:srgbClr val="FFFF00"/>
                          </a:solidFill>
                        </a:rPr>
                        <a:t>2. D</a:t>
                      </a:r>
                      <a:r>
                        <a:rPr lang="fr-BE" sz="1600" b="1" dirty="0" smtClean="0">
                          <a:solidFill>
                            <a:srgbClr val="FFFF00"/>
                          </a:solidFill>
                          <a:latin typeface="Times New Roman"/>
                          <a:cs typeface="Times New Roman"/>
                        </a:rPr>
                        <a:t>É</a:t>
                      </a:r>
                      <a:r>
                        <a:rPr lang="fr-BE" sz="1600" b="1" dirty="0" smtClean="0">
                          <a:solidFill>
                            <a:srgbClr val="FFFF00"/>
                          </a:solidFill>
                        </a:rPr>
                        <a:t>BUT DU TRAITEMENT</a:t>
                      </a:r>
                    </a:p>
                    <a:p>
                      <a:pPr marL="273050" indent="0"/>
                      <a:r>
                        <a:rPr lang="fr-BE" sz="1600" dirty="0" smtClean="0">
                          <a:solidFill>
                            <a:schemeClr val="tx1"/>
                          </a:solidFill>
                        </a:rPr>
                        <a:t>Cibles:</a:t>
                      </a:r>
                      <a:r>
                        <a:rPr lang="fr-BE" sz="1600" baseline="0" dirty="0" smtClean="0">
                          <a:solidFill>
                            <a:schemeClr val="tx1"/>
                          </a:solidFill>
                        </a:rPr>
                        <a:t> le lever/s’habiller, toilette (se raser, douche, se brosser les dents, se laver les cheveux), prendre repas …  =&gt; Gain de temps et disponibilité</a:t>
                      </a:r>
                      <a:endParaRPr lang="fr-BE" sz="1600" dirty="0">
                        <a:solidFill>
                          <a:schemeClr val="tx1"/>
                        </a:solidFill>
                      </a:endParaRPr>
                    </a:p>
                  </a:txBody>
                  <a:tcPr>
                    <a:noFill/>
                  </a:tcPr>
                </a:tc>
                <a:tc>
                  <a:txBody>
                    <a:bodyPr/>
                    <a:lstStyle/>
                    <a:p>
                      <a:endParaRPr lang="fr-BE" sz="1800" dirty="0"/>
                    </a:p>
                  </a:txBody>
                  <a:tcPr>
                    <a:noFill/>
                  </a:tcPr>
                </a:tc>
                <a:tc>
                  <a:txBody>
                    <a:bodyPr/>
                    <a:lstStyle/>
                    <a:p>
                      <a:endParaRPr lang="fr-BE" sz="1800" dirty="0"/>
                    </a:p>
                  </a:txBody>
                  <a:tcPr>
                    <a:noFill/>
                  </a:tcPr>
                </a:tc>
              </a:tr>
              <a:tr h="370840">
                <a:tc>
                  <a:txBody>
                    <a:bodyPr/>
                    <a:lstStyle/>
                    <a:p>
                      <a:pPr marL="177800" indent="-177800"/>
                      <a:r>
                        <a:rPr lang="fr-BE" sz="1600" b="1" dirty="0" smtClean="0">
                          <a:solidFill>
                            <a:schemeClr val="tx1"/>
                          </a:solidFill>
                        </a:rPr>
                        <a:t>3. </a:t>
                      </a:r>
                      <a:r>
                        <a:rPr lang="fr-BE" sz="1600" b="1" dirty="0" smtClean="0">
                          <a:solidFill>
                            <a:srgbClr val="FFFF00"/>
                          </a:solidFill>
                        </a:rPr>
                        <a:t>FORMULATION D’UN INT</a:t>
                      </a:r>
                      <a:r>
                        <a:rPr lang="fr-BE" sz="1600" b="1" dirty="0" smtClean="0">
                          <a:solidFill>
                            <a:srgbClr val="FFFF00"/>
                          </a:solidFill>
                          <a:latin typeface="Times New Roman"/>
                          <a:cs typeface="Times New Roman"/>
                        </a:rPr>
                        <a:t>É</a:t>
                      </a:r>
                      <a:r>
                        <a:rPr lang="fr-BE" sz="1600" b="1" dirty="0" smtClean="0">
                          <a:solidFill>
                            <a:srgbClr val="FFFF00"/>
                          </a:solidFill>
                        </a:rPr>
                        <a:t>R</a:t>
                      </a:r>
                      <a:r>
                        <a:rPr lang="fr-BE" sz="1600" b="1" dirty="0" smtClean="0">
                          <a:solidFill>
                            <a:srgbClr val="FFFF00"/>
                          </a:solidFill>
                          <a:latin typeface="Times New Roman"/>
                          <a:cs typeface="Times New Roman"/>
                        </a:rPr>
                        <a:t>È</a:t>
                      </a:r>
                      <a:r>
                        <a:rPr lang="fr-BE" sz="1600" b="1" dirty="0" smtClean="0">
                          <a:solidFill>
                            <a:srgbClr val="FFFF00"/>
                          </a:solidFill>
                        </a:rPr>
                        <a:t>T POUR UNE ACTIVIT</a:t>
                      </a:r>
                      <a:r>
                        <a:rPr lang="fr-BE" sz="1600" b="1" dirty="0" smtClean="0">
                          <a:solidFill>
                            <a:srgbClr val="FFFF00"/>
                          </a:solidFill>
                          <a:latin typeface="Times New Roman"/>
                          <a:cs typeface="Times New Roman"/>
                        </a:rPr>
                        <a:t>É</a:t>
                      </a:r>
                      <a:r>
                        <a:rPr lang="fr-BE" sz="1600" b="1" dirty="0" smtClean="0">
                          <a:solidFill>
                            <a:srgbClr val="FFFF00"/>
                          </a:solidFill>
                        </a:rPr>
                        <a:t> PROFESSIONNELLE</a:t>
                      </a:r>
                    </a:p>
                    <a:p>
                      <a:pPr marL="177800" indent="0"/>
                      <a:r>
                        <a:rPr lang="fr-BE" sz="1600" b="0" dirty="0" smtClean="0">
                          <a:solidFill>
                            <a:schemeClr val="tx1"/>
                          </a:solidFill>
                        </a:rPr>
                        <a:t>Poursuite du travail sur les cibles</a:t>
                      </a:r>
                      <a:endParaRPr lang="fr-BE" sz="1600" b="0" dirty="0">
                        <a:solidFill>
                          <a:schemeClr val="tx1"/>
                        </a:solidFill>
                      </a:endParaRPr>
                    </a:p>
                  </a:txBody>
                  <a:tcPr>
                    <a:noFill/>
                  </a:tcPr>
                </a:tc>
                <a:tc>
                  <a:txBody>
                    <a:bodyPr/>
                    <a:lstStyle/>
                    <a:p>
                      <a:endParaRPr lang="fr-BE" sz="1600" dirty="0"/>
                    </a:p>
                  </a:txBody>
                  <a:tcPr>
                    <a:noFill/>
                  </a:tcPr>
                </a:tc>
                <a:tc>
                  <a:txBody>
                    <a:bodyPr/>
                    <a:lstStyle/>
                    <a:p>
                      <a:r>
                        <a:rPr lang="fr-BE" sz="1600" dirty="0" smtClean="0">
                          <a:solidFill>
                            <a:schemeClr val="tx1"/>
                          </a:solidFill>
                        </a:rPr>
                        <a:t>Prise de contact du professionnel de soutien en emploi avec l’usager</a:t>
                      </a:r>
                      <a:endParaRPr lang="fr-BE" sz="1600" dirty="0">
                        <a:solidFill>
                          <a:schemeClr val="tx1"/>
                        </a:solidFill>
                      </a:endParaRPr>
                    </a:p>
                  </a:txBody>
                  <a:tcPr>
                    <a:noFill/>
                  </a:tcPr>
                </a:tc>
              </a:tr>
            </a:tbl>
          </a:graphicData>
        </a:graphic>
      </p:graphicFrame>
      <p:cxnSp>
        <p:nvCxnSpPr>
          <p:cNvPr id="8" name="Connecteur droit avec flèche 7"/>
          <p:cNvCxnSpPr/>
          <p:nvPr/>
        </p:nvCxnSpPr>
        <p:spPr>
          <a:xfrm>
            <a:off x="3923928" y="5445224"/>
            <a:ext cx="1656184"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custDataLst>
              <p:tags r:id="rId1"/>
            </p:custDataLst>
          </p:nvPr>
        </p:nvSpPr>
        <p:spPr>
          <a:xfrm>
            <a:off x="0" y="228600"/>
            <a:ext cx="9144000" cy="1143000"/>
          </a:xfrm>
        </p:spPr>
        <p:txBody>
          <a:bodyPr/>
          <a:lstStyle/>
          <a:p>
            <a:pPr eaLnBrk="1" hangingPunct="1"/>
            <a:r>
              <a:rPr lang="fr-FR" sz="3200" b="1" dirty="0" smtClean="0"/>
              <a:t>TROUBLES ANXIEUX</a:t>
            </a:r>
            <a:r>
              <a:rPr lang="fr-FR" sz="3200" b="1" i="1" dirty="0" smtClean="0"/>
              <a:t/>
            </a:r>
            <a:br>
              <a:rPr lang="fr-FR" sz="3200" b="1" i="1" dirty="0" smtClean="0"/>
            </a:br>
            <a:endParaRPr lang="fr-FR" sz="3200" b="1" i="1" dirty="0" smtClean="0"/>
          </a:p>
        </p:txBody>
      </p:sp>
      <p:sp>
        <p:nvSpPr>
          <p:cNvPr id="10243" name="Rectangle 1027"/>
          <p:cNvSpPr txBox="1">
            <a:spLocks noGrp="1" noChangeArrowheads="1"/>
          </p:cNvSpPr>
          <p:nvPr>
            <p:ph idx="1"/>
            <p:custDataLst>
              <p:tags r:id="rId2"/>
            </p:custDataLst>
          </p:nvPr>
        </p:nvSpPr>
        <p:spPr>
          <a:xfrm>
            <a:off x="0" y="1447800"/>
            <a:ext cx="9144000" cy="5410200"/>
          </a:xfrm>
          <a:effectLst>
            <a:outerShdw blurRad="50800" dist="38100" dir="2700000" algn="tl" rotWithShape="0">
              <a:prstClr val="black">
                <a:alpha val="40000"/>
              </a:prstClr>
            </a:outerShdw>
          </a:effectLst>
        </p:spPr>
        <p:txBody>
          <a:bodyPr lIns="91440" tIns="45720" rIns="91440" bIns="45720" rtlCol="0">
            <a:normAutofit/>
          </a:bodyPr>
          <a:lstStyle/>
          <a:p>
            <a:pPr marL="342900" indent="-342900" defTabSz="516508" eaLnBrk="1" fontAlgn="auto" hangingPunct="1">
              <a:lnSpc>
                <a:spcPct val="90000"/>
              </a:lnSpc>
              <a:spcAft>
                <a:spcPts val="0"/>
              </a:spcAft>
              <a:buClr>
                <a:srgbClr val="FFFF00"/>
              </a:buClr>
              <a:defRPr/>
            </a:pPr>
            <a:endParaRPr lang="fr-BE" sz="2600" dirty="0" smtClean="0"/>
          </a:p>
          <a:p>
            <a:pPr marL="342900" indent="-342900" defTabSz="516508" eaLnBrk="1" fontAlgn="auto" hangingPunct="1">
              <a:lnSpc>
                <a:spcPct val="90000"/>
              </a:lnSpc>
              <a:spcAft>
                <a:spcPts val="0"/>
              </a:spcAft>
              <a:buClr>
                <a:srgbClr val="FFFF00"/>
              </a:buClr>
              <a:defRPr/>
            </a:pPr>
            <a:endParaRPr lang="fr-BE" sz="800" dirty="0" smtClean="0"/>
          </a:p>
          <a:p>
            <a:pPr marL="342900" indent="-342900" defTabSz="516508" eaLnBrk="1" fontAlgn="auto" hangingPunct="1">
              <a:lnSpc>
                <a:spcPct val="90000"/>
              </a:lnSpc>
              <a:spcAft>
                <a:spcPts val="0"/>
              </a:spcAft>
              <a:buClr>
                <a:srgbClr val="FFFF00"/>
              </a:buClr>
              <a:defRPr/>
            </a:pPr>
            <a:endParaRPr lang="fr-BE" sz="2600" b="1" i="1" u="sng" dirty="0" smtClean="0">
              <a:solidFill>
                <a:srgbClr val="FFFF00"/>
              </a:solidFill>
            </a:endParaRPr>
          </a:p>
        </p:txBody>
      </p:sp>
      <p:sp>
        <p:nvSpPr>
          <p:cNvPr id="5" name="Espace réservé du numéro de diapositive 4"/>
          <p:cNvSpPr>
            <a:spLocks noGrp="1"/>
          </p:cNvSpPr>
          <p:nvPr>
            <p:ph type="sldNum" sz="quarter" idx="11"/>
            <p:custDataLst>
              <p:tags r:id="rId3"/>
            </p:custDataLst>
          </p:nvPr>
        </p:nvSpPr>
        <p:spPr/>
        <p:txBody>
          <a:bodyPr/>
          <a:lstStyle/>
          <a:p>
            <a:pPr>
              <a:defRPr/>
            </a:pPr>
            <a:fld id="{A96D9FA2-638A-4F09-BA65-613B403B742F}" type="slidenum">
              <a:rPr lang="fr-FR"/>
              <a:pPr>
                <a:defRPr/>
              </a:pPr>
              <a:t>3</a:t>
            </a:fld>
            <a:endParaRPr lang="fr-FR" dirty="0"/>
          </a:p>
        </p:txBody>
      </p:sp>
      <p:graphicFrame>
        <p:nvGraphicFramePr>
          <p:cNvPr id="6" name="Tableau 5"/>
          <p:cNvGraphicFramePr>
            <a:graphicFrameLocks noGrp="1"/>
          </p:cNvGraphicFramePr>
          <p:nvPr/>
        </p:nvGraphicFramePr>
        <p:xfrm>
          <a:off x="143508" y="836712"/>
          <a:ext cx="8856984" cy="5872960"/>
        </p:xfrm>
        <a:graphic>
          <a:graphicData uri="http://schemas.openxmlformats.org/drawingml/2006/table">
            <a:tbl>
              <a:tblPr firstRow="1" bandRow="1">
                <a:tableStyleId>{5C22544A-7EE6-4342-B048-85BDC9FD1C3A}</a:tableStyleId>
              </a:tblPr>
              <a:tblGrid>
                <a:gridCol w="4212468"/>
                <a:gridCol w="216024"/>
                <a:gridCol w="4428492"/>
              </a:tblGrid>
              <a:tr h="370840">
                <a:tc>
                  <a:txBody>
                    <a:bodyPr/>
                    <a:lstStyle/>
                    <a:p>
                      <a:pPr algn="ctr"/>
                      <a:r>
                        <a:rPr lang="fr-BE" sz="2400" dirty="0" smtClean="0">
                          <a:solidFill>
                            <a:schemeClr val="tx1"/>
                          </a:solidFill>
                        </a:rPr>
                        <a:t>DSM-IV-TR</a:t>
                      </a:r>
                      <a:endParaRPr lang="fr-BE" sz="240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BE" sz="2400"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BE" sz="2400" dirty="0" smtClean="0">
                          <a:solidFill>
                            <a:schemeClr val="tx1"/>
                          </a:solidFill>
                        </a:rPr>
                        <a:t>DSM 5</a:t>
                      </a:r>
                      <a:endParaRPr lang="fr-BE" sz="2400" dirty="0">
                        <a:solidFill>
                          <a:schemeClr val="tx1"/>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lnSpc>
                          <a:spcPts val="1500"/>
                        </a:lnSpc>
                      </a:pPr>
                      <a:r>
                        <a:rPr lang="fr-BE" sz="1600" b="1" dirty="0" smtClean="0">
                          <a:solidFill>
                            <a:schemeClr val="bg1"/>
                          </a:solidFill>
                        </a:rPr>
                        <a:t>TROUBLES ANXIEUX</a:t>
                      </a:r>
                      <a:endParaRPr lang="fr-BE" sz="1600" b="1" dirty="0">
                        <a:solidFill>
                          <a:schemeClr val="bg1"/>
                        </a:solidFill>
                      </a:endParaRP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mpd="sng">
                      <a:noFill/>
                    </a:lnB>
                    <a:solidFill>
                      <a:srgbClr val="FFFF00"/>
                    </a:solidFill>
                  </a:tcPr>
                </a:tc>
                <a:tc>
                  <a:txBody>
                    <a:bodyPr/>
                    <a:lstStyle/>
                    <a:p>
                      <a:pPr algn="ctr">
                        <a:lnSpc>
                          <a:spcPts val="1500"/>
                        </a:lnSpc>
                      </a:pPr>
                      <a:endParaRPr lang="fr-BE" sz="1600" b="1" dirty="0">
                        <a:solidFill>
                          <a:schemeClr val="bg1"/>
                        </a:solidFill>
                      </a:endParaRPr>
                    </a:p>
                  </a:txBody>
                  <a:tcPr>
                    <a:lnT w="12700" cap="flat" cmpd="sng" algn="ctr">
                      <a:noFill/>
                      <a:prstDash val="solid"/>
                      <a:round/>
                      <a:headEnd type="none" w="med" len="med"/>
                      <a:tailEnd type="none" w="med" len="med"/>
                    </a:lnT>
                    <a:lnB w="12700" cmpd="sng">
                      <a:noFill/>
                    </a:lnB>
                    <a:noFill/>
                  </a:tcPr>
                </a:tc>
                <a:tc>
                  <a:txBody>
                    <a:bodyPr/>
                    <a:lstStyle/>
                    <a:p>
                      <a:pPr algn="ctr">
                        <a:lnSpc>
                          <a:spcPts val="1500"/>
                        </a:lnSpc>
                      </a:pPr>
                      <a:r>
                        <a:rPr lang="fr-BE" sz="1600" b="1" dirty="0" smtClean="0">
                          <a:solidFill>
                            <a:schemeClr val="bg1"/>
                          </a:solidFill>
                        </a:rPr>
                        <a:t>TROUBLES ANXIEUX</a:t>
                      </a:r>
                      <a:endParaRPr lang="fr-BE" sz="16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solidFill>
                      <a:srgbClr val="FFFF00"/>
                    </a:solidFill>
                  </a:tcPr>
                </a:tc>
              </a:tr>
              <a:tr h="324000">
                <a:tc>
                  <a:txBody>
                    <a:bodyPr/>
                    <a:lstStyle/>
                    <a:p>
                      <a:pPr>
                        <a:lnSpc>
                          <a:spcPts val="1500"/>
                        </a:lnSpc>
                      </a:pPr>
                      <a:r>
                        <a:rPr lang="fr-BE" sz="1600" dirty="0" smtClean="0">
                          <a:solidFill>
                            <a:schemeClr val="tx1"/>
                          </a:solidFill>
                        </a:rPr>
                        <a:t>Trouble panique avec/ sans agoraphobie</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500"/>
                        </a:lnSpc>
                      </a:pPr>
                      <a:endParaRPr lang="fr-BE"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500"/>
                        </a:lnSpc>
                      </a:pPr>
                      <a:r>
                        <a:rPr lang="fr-BE" sz="1600" dirty="0" smtClean="0">
                          <a:solidFill>
                            <a:schemeClr val="tx1"/>
                          </a:solidFill>
                        </a:rPr>
                        <a:t>Trouble panique</a:t>
                      </a:r>
                      <a:endParaRPr lang="fr-BE" sz="1600"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24000">
                <a:tc>
                  <a:txBody>
                    <a:bodyPr/>
                    <a:lstStyle/>
                    <a:p>
                      <a:pPr>
                        <a:lnSpc>
                          <a:spcPts val="1500"/>
                        </a:lnSpc>
                      </a:pPr>
                      <a:r>
                        <a:rPr lang="fr-BE" sz="1600" dirty="0" smtClean="0">
                          <a:solidFill>
                            <a:schemeClr val="tx1"/>
                          </a:solidFill>
                        </a:rPr>
                        <a:t>Agoraphobie sans antécédent de Trouble panique</a:t>
                      </a:r>
                      <a:endParaRPr lang="fr-BE" sz="1600" dirty="0">
                        <a:solidFill>
                          <a:schemeClr val="tx1"/>
                        </a:solidFill>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500"/>
                        </a:lnSpc>
                      </a:pPr>
                      <a:endParaRPr lang="fr-BE"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500"/>
                        </a:lnSpc>
                      </a:pPr>
                      <a:r>
                        <a:rPr lang="fr-BE" sz="1600" dirty="0" smtClean="0">
                          <a:solidFill>
                            <a:schemeClr val="tx1"/>
                          </a:solidFill>
                        </a:rPr>
                        <a:t>Agoraphobie</a:t>
                      </a:r>
                      <a:endParaRPr lang="fr-BE" sz="1600"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24000">
                <a:tc>
                  <a:txBody>
                    <a:bodyPr/>
                    <a:lstStyle/>
                    <a:p>
                      <a:pPr>
                        <a:lnSpc>
                          <a:spcPts val="1500"/>
                        </a:lnSpc>
                      </a:pPr>
                      <a:r>
                        <a:rPr lang="fr-BE" sz="1600" dirty="0" smtClean="0">
                          <a:solidFill>
                            <a:schemeClr val="tx1"/>
                          </a:solidFill>
                        </a:rPr>
                        <a:t>Phobie spécifique</a:t>
                      </a:r>
                      <a:endParaRPr lang="fr-BE" sz="1600" dirty="0">
                        <a:solidFill>
                          <a:schemeClr val="tx1"/>
                        </a:solidFill>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500"/>
                        </a:lnSpc>
                      </a:pPr>
                      <a:endParaRPr lang="fr-BE"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500"/>
                        </a:lnSpc>
                      </a:pPr>
                      <a:r>
                        <a:rPr lang="fr-BE" sz="1600" dirty="0" smtClean="0">
                          <a:solidFill>
                            <a:schemeClr val="tx1"/>
                          </a:solidFill>
                        </a:rPr>
                        <a:t>Phobie spécifique (idem)</a:t>
                      </a:r>
                      <a:endParaRPr lang="fr-BE" sz="1600"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24000">
                <a:tc>
                  <a:txBody>
                    <a:bodyPr/>
                    <a:lstStyle/>
                    <a:p>
                      <a:pPr>
                        <a:lnSpc>
                          <a:spcPts val="1500"/>
                        </a:lnSpc>
                      </a:pPr>
                      <a:r>
                        <a:rPr lang="fr-BE" sz="1600" dirty="0" smtClean="0">
                          <a:solidFill>
                            <a:schemeClr val="tx1"/>
                          </a:solidFill>
                        </a:rPr>
                        <a:t>Phobie sociale</a:t>
                      </a:r>
                      <a:endParaRPr lang="fr-BE" sz="1600" dirty="0">
                        <a:solidFill>
                          <a:schemeClr val="tx1"/>
                        </a:solidFill>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500"/>
                        </a:lnSpc>
                      </a:pPr>
                      <a:endParaRPr lang="fr-BE"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500"/>
                        </a:lnSpc>
                      </a:pPr>
                      <a:r>
                        <a:rPr lang="fr-BE" sz="1600" dirty="0" smtClean="0">
                          <a:solidFill>
                            <a:schemeClr val="tx1"/>
                          </a:solidFill>
                        </a:rPr>
                        <a:t>Anxiété sociale</a:t>
                      </a:r>
                      <a:endParaRPr lang="fr-BE" sz="1600"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24000">
                <a:tc>
                  <a:txBody>
                    <a:bodyPr/>
                    <a:lstStyle/>
                    <a:p>
                      <a:pPr>
                        <a:lnSpc>
                          <a:spcPts val="1500"/>
                        </a:lnSpc>
                      </a:pPr>
                      <a:r>
                        <a:rPr lang="fr-BE" sz="1600" dirty="0" smtClean="0">
                          <a:solidFill>
                            <a:schemeClr val="tx1"/>
                          </a:solidFill>
                        </a:rPr>
                        <a:t>Trouble anxiété généralisée</a:t>
                      </a:r>
                      <a:endParaRPr lang="fr-BE" sz="1600" dirty="0">
                        <a:solidFill>
                          <a:schemeClr val="tx1"/>
                        </a:solidFill>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500"/>
                        </a:lnSpc>
                      </a:pPr>
                      <a:endParaRPr lang="fr-BE"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500"/>
                        </a:lnSpc>
                      </a:pPr>
                      <a:r>
                        <a:rPr lang="fr-BE" sz="1600" dirty="0" smtClean="0">
                          <a:solidFill>
                            <a:schemeClr val="tx1"/>
                          </a:solidFill>
                        </a:rPr>
                        <a:t>Anxiété généralisée</a:t>
                      </a:r>
                      <a:endParaRPr lang="fr-BE" sz="1600"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24000">
                <a:tc>
                  <a:txBody>
                    <a:bodyPr/>
                    <a:lstStyle/>
                    <a:p>
                      <a:pPr>
                        <a:lnSpc>
                          <a:spcPts val="1500"/>
                        </a:lnSpc>
                      </a:pPr>
                      <a:r>
                        <a:rPr lang="fr-BE" sz="1600" spc="-60" baseline="0" dirty="0" smtClean="0">
                          <a:solidFill>
                            <a:schemeClr val="tx1"/>
                          </a:solidFill>
                        </a:rPr>
                        <a:t>Trouble anxieux dû à une affection médicale générale</a:t>
                      </a:r>
                      <a:endParaRPr lang="fr-BE" sz="1600" spc="-60" baseline="0" dirty="0">
                        <a:solidFill>
                          <a:schemeClr val="tx1"/>
                        </a:solidFill>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500"/>
                        </a:lnSpc>
                      </a:pPr>
                      <a:endParaRPr lang="fr-BE"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500"/>
                        </a:lnSpc>
                      </a:pPr>
                      <a:r>
                        <a:rPr lang="fr-BE" sz="1600" spc="-20" baseline="0" dirty="0" smtClean="0">
                          <a:solidFill>
                            <a:schemeClr val="tx1"/>
                          </a:solidFill>
                        </a:rPr>
                        <a:t>Trouble anxieux dû à une autre affection médicale</a:t>
                      </a:r>
                      <a:endParaRPr lang="fr-BE" sz="1600" spc="-20" baseline="0"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24000">
                <a:tc>
                  <a:txBody>
                    <a:bodyPr/>
                    <a:lstStyle/>
                    <a:p>
                      <a:pPr>
                        <a:lnSpc>
                          <a:spcPts val="1500"/>
                        </a:lnSpc>
                      </a:pPr>
                      <a:r>
                        <a:rPr lang="fr-BE" sz="1600" dirty="0" smtClean="0">
                          <a:solidFill>
                            <a:schemeClr val="tx1"/>
                          </a:solidFill>
                        </a:rPr>
                        <a:t>Trouble anxieux induit par une substance</a:t>
                      </a:r>
                      <a:endParaRPr lang="fr-BE" sz="1600" dirty="0">
                        <a:solidFill>
                          <a:schemeClr val="tx1"/>
                        </a:solidFill>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500"/>
                        </a:lnSpc>
                      </a:pPr>
                      <a:endParaRPr lang="fr-BE"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500"/>
                        </a:lnSpc>
                      </a:pPr>
                      <a:r>
                        <a:rPr lang="fr-BE" sz="1600" spc="-30" baseline="0" dirty="0" smtClean="0">
                          <a:solidFill>
                            <a:schemeClr val="tx1"/>
                          </a:solidFill>
                        </a:rPr>
                        <a:t>Trouble anxieux induit par une substance/médicament</a:t>
                      </a:r>
                      <a:endParaRPr lang="fr-BE" sz="1600" spc="-30" baseline="0"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24000">
                <a:tc>
                  <a:txBody>
                    <a:bodyPr/>
                    <a:lstStyle/>
                    <a:p>
                      <a:pPr marL="0" marR="0" indent="0" algn="l" defTabSz="516508" rtl="0" eaLnBrk="1" fontAlgn="auto" latinLnBrk="0" hangingPunct="1">
                        <a:lnSpc>
                          <a:spcPts val="1500"/>
                        </a:lnSpc>
                        <a:spcBef>
                          <a:spcPts val="0"/>
                        </a:spcBef>
                        <a:spcAft>
                          <a:spcPts val="0"/>
                        </a:spcAft>
                        <a:buClrTx/>
                        <a:buSzTx/>
                        <a:buFontTx/>
                        <a:buNone/>
                        <a:tabLst/>
                        <a:defRPr/>
                      </a:pPr>
                      <a:r>
                        <a:rPr lang="fr-BE" sz="1600" dirty="0" smtClean="0">
                          <a:solidFill>
                            <a:schemeClr val="tx1"/>
                          </a:solidFill>
                        </a:rPr>
                        <a:t>Trouble obsessionnel-compulsif</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500"/>
                        </a:lnSpc>
                      </a:pPr>
                      <a:endParaRPr lang="fr-BE"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500"/>
                        </a:lnSpc>
                      </a:pPr>
                      <a:r>
                        <a:rPr lang="fr-BE" sz="1600" b="1" dirty="0" smtClean="0">
                          <a:solidFill>
                            <a:srgbClr val="FF0000"/>
                          </a:solidFill>
                        </a:rPr>
                        <a:t>Anxiété de séparation</a:t>
                      </a:r>
                      <a:endParaRPr lang="fr-BE" sz="1600" b="1" dirty="0">
                        <a:solidFill>
                          <a:srgbClr val="FF0000"/>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24000">
                <a:tc>
                  <a:txBody>
                    <a:bodyPr/>
                    <a:lstStyle/>
                    <a:p>
                      <a:pPr marL="0" marR="0" indent="0" algn="l" defTabSz="516508" rtl="0" eaLnBrk="1" fontAlgn="auto" latinLnBrk="0" hangingPunct="1">
                        <a:lnSpc>
                          <a:spcPts val="1500"/>
                        </a:lnSpc>
                        <a:spcBef>
                          <a:spcPts val="0"/>
                        </a:spcBef>
                        <a:spcAft>
                          <a:spcPts val="0"/>
                        </a:spcAft>
                        <a:buClrTx/>
                        <a:buSzTx/>
                        <a:buFontTx/>
                        <a:buNone/>
                        <a:tabLst/>
                        <a:defRPr/>
                      </a:pPr>
                      <a:r>
                        <a:rPr lang="fr-BE" sz="1600" dirty="0" smtClean="0">
                          <a:solidFill>
                            <a:schemeClr val="tx1"/>
                          </a:solidFill>
                        </a:rPr>
                        <a:t>Etat de stress post-traumatique</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endParaRPr lang="fr-BE"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500"/>
                        </a:lnSpc>
                      </a:pPr>
                      <a:r>
                        <a:rPr lang="fr-BE" sz="1600" b="1" dirty="0" smtClean="0">
                          <a:solidFill>
                            <a:srgbClr val="FF0000"/>
                          </a:solidFill>
                        </a:rPr>
                        <a:t>Mutisme sélectif</a:t>
                      </a:r>
                      <a:endParaRPr lang="fr-BE" sz="1600" b="1" dirty="0">
                        <a:solidFill>
                          <a:srgbClr val="FF0000"/>
                        </a:solidFill>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516508" rtl="0" eaLnBrk="1" fontAlgn="auto" latinLnBrk="0" hangingPunct="1">
                        <a:lnSpc>
                          <a:spcPts val="1500"/>
                        </a:lnSpc>
                        <a:spcBef>
                          <a:spcPts val="0"/>
                        </a:spcBef>
                        <a:spcAft>
                          <a:spcPts val="0"/>
                        </a:spcAft>
                        <a:buClrTx/>
                        <a:buSzTx/>
                        <a:buFontTx/>
                        <a:buNone/>
                        <a:tabLst/>
                        <a:defRPr/>
                      </a:pPr>
                      <a:r>
                        <a:rPr lang="fr-BE" sz="1600" dirty="0" smtClean="0">
                          <a:solidFill>
                            <a:schemeClr val="tx1"/>
                          </a:solidFill>
                        </a:rPr>
                        <a:t>Etat de stress aigu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endParaRPr lang="fr-BE"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516508" rtl="0" eaLnBrk="1" fontAlgn="auto" latinLnBrk="0" hangingPunct="1">
                        <a:lnSpc>
                          <a:spcPts val="1500"/>
                        </a:lnSpc>
                        <a:spcBef>
                          <a:spcPts val="0"/>
                        </a:spcBef>
                        <a:spcAft>
                          <a:spcPts val="0"/>
                        </a:spcAft>
                        <a:buClrTx/>
                        <a:buSzTx/>
                        <a:buFontTx/>
                        <a:buNone/>
                        <a:tabLst/>
                        <a:defRPr/>
                      </a:pPr>
                      <a:endParaRPr lang="fr-BE" sz="1600" b="1" dirty="0" smtClean="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516508" rtl="0" eaLnBrk="1" fontAlgn="auto" latinLnBrk="0" hangingPunct="1">
                        <a:lnSpc>
                          <a:spcPts val="1500"/>
                        </a:lnSpc>
                        <a:spcBef>
                          <a:spcPts val="0"/>
                        </a:spcBef>
                        <a:spcAft>
                          <a:spcPts val="0"/>
                        </a:spcAft>
                        <a:buClrTx/>
                        <a:buSzTx/>
                        <a:buFontTx/>
                        <a:buNone/>
                        <a:tabLst/>
                        <a:defRPr/>
                      </a:pPr>
                      <a:endParaRPr lang="fr-BE" sz="160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endParaRPr lang="fr-BE"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noFill/>
                  </a:tcPr>
                </a:tc>
                <a:tc>
                  <a:txBody>
                    <a:bodyPr/>
                    <a:lstStyle/>
                    <a:p>
                      <a:pPr marL="0" marR="0" indent="0" algn="l" defTabSz="516508" rtl="0" eaLnBrk="1" fontAlgn="auto" latinLnBrk="0" hangingPunct="1">
                        <a:lnSpc>
                          <a:spcPts val="1400"/>
                        </a:lnSpc>
                        <a:spcBef>
                          <a:spcPts val="0"/>
                        </a:spcBef>
                        <a:spcAft>
                          <a:spcPts val="0"/>
                        </a:spcAft>
                        <a:buClrTx/>
                        <a:buSzTx/>
                        <a:buFontTx/>
                        <a:buNone/>
                        <a:tabLst/>
                        <a:defRPr/>
                      </a:pPr>
                      <a:r>
                        <a:rPr lang="fr-BE" sz="1600" b="1" dirty="0" smtClean="0">
                          <a:solidFill>
                            <a:schemeClr val="bg1"/>
                          </a:solidFill>
                        </a:rPr>
                        <a:t>TROUBLES OBSESSIONNELS-COMPULSIFS ET APPARENT</a:t>
                      </a:r>
                      <a:r>
                        <a:rPr lang="fr-BE" sz="1600" b="1" dirty="0" smtClean="0">
                          <a:solidFill>
                            <a:schemeClr val="bg1"/>
                          </a:solidFill>
                          <a:latin typeface="+mn-lt"/>
                          <a:cs typeface="Times New Roman"/>
                        </a:rPr>
                        <a:t>É</a:t>
                      </a:r>
                      <a:r>
                        <a:rPr lang="fr-BE" sz="1600" b="1" dirty="0" smtClean="0">
                          <a:solidFill>
                            <a:schemeClr val="bg1"/>
                          </a:solidFill>
                        </a:rPr>
                        <a: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solidFill>
                  </a:tcPr>
                </a:tc>
              </a:tr>
              <a:tr h="288000">
                <a:tc>
                  <a:txBody>
                    <a:bodyPr/>
                    <a:lstStyle/>
                    <a:p>
                      <a:pPr marL="0" marR="0" indent="0" algn="l" defTabSz="516508" rtl="0" eaLnBrk="1" fontAlgn="auto" latinLnBrk="0" hangingPunct="1">
                        <a:lnSpc>
                          <a:spcPts val="1500"/>
                        </a:lnSpc>
                        <a:spcBef>
                          <a:spcPts val="0"/>
                        </a:spcBef>
                        <a:spcAft>
                          <a:spcPts val="0"/>
                        </a:spcAft>
                        <a:buClrTx/>
                        <a:buSzTx/>
                        <a:buFontTx/>
                        <a:buNone/>
                        <a:tabLst/>
                        <a:defRPr/>
                      </a:pPr>
                      <a:endParaRPr lang="fr-BE" sz="1600" dirty="0" smtClean="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nSpc>
                          <a:spcPts val="1500"/>
                        </a:lnSpc>
                      </a:pPr>
                      <a:endParaRPr lang="fr-BE" sz="1600"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516508" rtl="0" eaLnBrk="1" fontAlgn="auto" latinLnBrk="0" hangingPunct="1">
                        <a:lnSpc>
                          <a:spcPts val="1400"/>
                        </a:lnSpc>
                        <a:spcBef>
                          <a:spcPts val="0"/>
                        </a:spcBef>
                        <a:spcAft>
                          <a:spcPts val="0"/>
                        </a:spcAft>
                        <a:buClrTx/>
                        <a:buSzTx/>
                        <a:buFontTx/>
                        <a:buNone/>
                        <a:tabLst/>
                        <a:defRPr/>
                      </a:pPr>
                      <a:r>
                        <a:rPr lang="fr-BE" sz="1600" dirty="0" smtClean="0">
                          <a:solidFill>
                            <a:schemeClr val="tx1"/>
                          </a:solidFill>
                        </a:rPr>
                        <a:t>Trouble obsessionnel-compulsif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8000">
                <a:tc>
                  <a:txBody>
                    <a:bodyPr/>
                    <a:lstStyle/>
                    <a:p>
                      <a:pPr marL="0" marR="0" indent="0" algn="l" defTabSz="516508" rtl="0" eaLnBrk="1" fontAlgn="auto" latinLnBrk="0" hangingPunct="1">
                        <a:lnSpc>
                          <a:spcPts val="1500"/>
                        </a:lnSpc>
                        <a:spcBef>
                          <a:spcPts val="0"/>
                        </a:spcBef>
                        <a:spcAft>
                          <a:spcPts val="0"/>
                        </a:spcAft>
                        <a:buClrTx/>
                        <a:buSzTx/>
                        <a:buFontTx/>
                        <a:buNone/>
                        <a:tabLst/>
                        <a:defRPr/>
                      </a:pPr>
                      <a:endParaRPr lang="fr-BE" sz="1600" dirty="0" smtClean="0">
                        <a:solidFill>
                          <a:schemeClr val="tx1"/>
                        </a:solidFill>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500"/>
                        </a:lnSpc>
                      </a:pPr>
                      <a:endParaRPr lang="fr-BE" sz="1600"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516508" rtl="0" eaLnBrk="1" fontAlgn="auto" latinLnBrk="0" hangingPunct="1">
                        <a:lnSpc>
                          <a:spcPts val="1400"/>
                        </a:lnSpc>
                        <a:spcBef>
                          <a:spcPts val="0"/>
                        </a:spcBef>
                        <a:spcAft>
                          <a:spcPts val="0"/>
                        </a:spcAft>
                        <a:buClrTx/>
                        <a:buSzTx/>
                        <a:buFontTx/>
                        <a:buNone/>
                        <a:tabLst/>
                        <a:defRPr/>
                      </a:pPr>
                      <a:r>
                        <a:rPr lang="fr-BE" sz="1600" b="1" dirty="0" smtClean="0">
                          <a:solidFill>
                            <a:schemeClr val="bg1"/>
                          </a:solidFill>
                        </a:rPr>
                        <a:t>TROUBLES LI</a:t>
                      </a:r>
                      <a:r>
                        <a:rPr lang="fr-BE" sz="1600" b="1" dirty="0" smtClean="0">
                          <a:solidFill>
                            <a:schemeClr val="bg1"/>
                          </a:solidFill>
                          <a:latin typeface="+mn-lt"/>
                          <a:cs typeface="Times New Roman"/>
                        </a:rPr>
                        <a:t>É</a:t>
                      </a:r>
                      <a:r>
                        <a:rPr lang="fr-BE" sz="1600" b="1" dirty="0" smtClean="0">
                          <a:solidFill>
                            <a:schemeClr val="bg1"/>
                          </a:solidFill>
                        </a:rPr>
                        <a:t>S </a:t>
                      </a:r>
                      <a:r>
                        <a:rPr lang="fr-BE" sz="1600" b="1" dirty="0" smtClean="0">
                          <a:solidFill>
                            <a:schemeClr val="bg1"/>
                          </a:solidFill>
                          <a:latin typeface="+mn-lt"/>
                          <a:cs typeface="Times New Roman"/>
                        </a:rPr>
                        <a:t>À</a:t>
                      </a:r>
                      <a:r>
                        <a:rPr lang="fr-BE" sz="1600" b="1" dirty="0" smtClean="0">
                          <a:solidFill>
                            <a:schemeClr val="bg1"/>
                          </a:solidFill>
                        </a:rPr>
                        <a:t> DES TRAUMATISMES OU </a:t>
                      </a:r>
                      <a:r>
                        <a:rPr lang="fr-BE" sz="1600" b="1" dirty="0" smtClean="0">
                          <a:solidFill>
                            <a:schemeClr val="bg1"/>
                          </a:solidFill>
                          <a:latin typeface="+mn-lt"/>
                          <a:cs typeface="Times New Roman"/>
                        </a:rPr>
                        <a:t>À</a:t>
                      </a:r>
                      <a:r>
                        <a:rPr lang="fr-BE" sz="1600" b="1" dirty="0" smtClean="0">
                          <a:solidFill>
                            <a:schemeClr val="bg1"/>
                          </a:solidFill>
                        </a:rPr>
                        <a:t> DES FACTEURS DE STRESS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tr>
              <a:tr h="288000">
                <a:tc>
                  <a:txBody>
                    <a:bodyPr/>
                    <a:lstStyle/>
                    <a:p>
                      <a:pPr marL="0" marR="0" indent="0" algn="l" defTabSz="516508" rtl="0" eaLnBrk="1" fontAlgn="auto" latinLnBrk="0" hangingPunct="1">
                        <a:lnSpc>
                          <a:spcPts val="1500"/>
                        </a:lnSpc>
                        <a:spcBef>
                          <a:spcPts val="0"/>
                        </a:spcBef>
                        <a:spcAft>
                          <a:spcPts val="0"/>
                        </a:spcAft>
                        <a:buClrTx/>
                        <a:buSzTx/>
                        <a:buFontTx/>
                        <a:buNone/>
                        <a:tabLst/>
                        <a:defRPr/>
                      </a:pPr>
                      <a:endParaRPr lang="fr-BE" sz="1600" dirty="0" smtClean="0">
                        <a:solidFill>
                          <a:schemeClr val="tx1"/>
                        </a:solidFill>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500"/>
                        </a:lnSpc>
                      </a:pPr>
                      <a:endParaRPr lang="fr-BE" sz="1600"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516508" rtl="0" eaLnBrk="1" fontAlgn="auto" latinLnBrk="0" hangingPunct="1">
                        <a:lnSpc>
                          <a:spcPts val="1400"/>
                        </a:lnSpc>
                        <a:spcBef>
                          <a:spcPts val="0"/>
                        </a:spcBef>
                        <a:spcAft>
                          <a:spcPts val="0"/>
                        </a:spcAft>
                        <a:buClrTx/>
                        <a:buSzTx/>
                        <a:buFontTx/>
                        <a:buNone/>
                        <a:tabLst/>
                        <a:defRPr/>
                      </a:pPr>
                      <a:r>
                        <a:rPr lang="fr-BE" sz="1600" dirty="0" smtClean="0">
                          <a:solidFill>
                            <a:schemeClr val="tx1"/>
                          </a:solidFill>
                        </a:rPr>
                        <a:t>Etat de stress post-traumatique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8000">
                <a:tc>
                  <a:txBody>
                    <a:bodyPr/>
                    <a:lstStyle/>
                    <a:p>
                      <a:pPr marL="0" marR="0" indent="0" algn="l" defTabSz="516508" rtl="0" eaLnBrk="1" fontAlgn="auto" latinLnBrk="0" hangingPunct="1">
                        <a:lnSpc>
                          <a:spcPts val="1500"/>
                        </a:lnSpc>
                        <a:spcBef>
                          <a:spcPts val="0"/>
                        </a:spcBef>
                        <a:spcAft>
                          <a:spcPts val="0"/>
                        </a:spcAft>
                        <a:buClrTx/>
                        <a:buSzTx/>
                        <a:buFontTx/>
                        <a:buNone/>
                        <a:tabLst/>
                        <a:defRPr/>
                      </a:pPr>
                      <a:endParaRPr lang="fr-BE" sz="1600" dirty="0" smtClean="0">
                        <a:solidFill>
                          <a:schemeClr val="tx1"/>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endParaRPr lang="fr-BE" sz="1600"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516508" rtl="0" eaLnBrk="1" fontAlgn="auto" latinLnBrk="0" hangingPunct="1">
                        <a:lnSpc>
                          <a:spcPts val="1400"/>
                        </a:lnSpc>
                        <a:spcBef>
                          <a:spcPts val="0"/>
                        </a:spcBef>
                        <a:spcAft>
                          <a:spcPts val="0"/>
                        </a:spcAft>
                        <a:buClrTx/>
                        <a:buSzTx/>
                        <a:buFontTx/>
                        <a:buNone/>
                        <a:tabLst/>
                        <a:defRPr/>
                      </a:pPr>
                      <a:r>
                        <a:rPr lang="fr-BE" sz="1600" dirty="0" smtClean="0">
                          <a:solidFill>
                            <a:schemeClr val="tx1"/>
                          </a:solidFill>
                        </a:rPr>
                        <a:t>Etat de stress aigu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9" name="Connecteur droit avec flèche 8"/>
          <p:cNvCxnSpPr/>
          <p:nvPr/>
        </p:nvCxnSpPr>
        <p:spPr>
          <a:xfrm>
            <a:off x="3059832" y="4077072"/>
            <a:ext cx="1440160" cy="1152128"/>
          </a:xfrm>
          <a:prstGeom prst="straightConnector1">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stCxn id="13" idx="1"/>
          </p:cNvCxnSpPr>
          <p:nvPr/>
        </p:nvCxnSpPr>
        <p:spPr>
          <a:xfrm>
            <a:off x="3059832" y="4617132"/>
            <a:ext cx="1440160" cy="1188132"/>
          </a:xfrm>
          <a:prstGeom prst="straightConnector1">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Accolade fermante 12"/>
          <p:cNvSpPr/>
          <p:nvPr/>
        </p:nvSpPr>
        <p:spPr>
          <a:xfrm>
            <a:off x="2771800" y="4293096"/>
            <a:ext cx="288032" cy="648072"/>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custDataLst>
              <p:tags r:id="rId1"/>
            </p:custDataLst>
          </p:nvPr>
        </p:nvSpPr>
        <p:spPr>
          <a:xfrm>
            <a:off x="0" y="228600"/>
            <a:ext cx="9144000" cy="1143000"/>
          </a:xfrm>
        </p:spPr>
        <p:txBody>
          <a:bodyPr>
            <a:normAutofit fontScale="90000"/>
          </a:bodyPr>
          <a:lstStyle/>
          <a:p>
            <a:pPr eaLnBrk="1" hangingPunct="1"/>
            <a:r>
              <a:rPr lang="fr-FR" sz="2500" i="1" dirty="0" smtClean="0"/>
              <a:t>LIEN ENTRE LA PRISE EN CHARGE TH</a:t>
            </a:r>
            <a:r>
              <a:rPr lang="fr-FR" sz="2500" i="1" dirty="0" smtClean="0">
                <a:latin typeface="Times New Roman"/>
                <a:cs typeface="Times New Roman"/>
              </a:rPr>
              <a:t>É</a:t>
            </a:r>
            <a:r>
              <a:rPr lang="fr-FR" sz="2500" i="1" dirty="0" smtClean="0"/>
              <a:t>RAPEUTIQUE ET LA RECHERCHE D’UN EMPLOI</a:t>
            </a:r>
            <a:br>
              <a:rPr lang="fr-FR" sz="2500" i="1" dirty="0" smtClean="0"/>
            </a:br>
            <a:r>
              <a:rPr lang="fr-FR" sz="2500" i="1" dirty="0" smtClean="0"/>
              <a:t>Cas d’un patient souffrant de TOC (2)</a:t>
            </a:r>
          </a:p>
        </p:txBody>
      </p:sp>
      <p:sp>
        <p:nvSpPr>
          <p:cNvPr id="10243" name="Rectangle 1027"/>
          <p:cNvSpPr txBox="1">
            <a:spLocks noGrp="1" noChangeArrowheads="1"/>
          </p:cNvSpPr>
          <p:nvPr>
            <p:ph idx="1"/>
            <p:custDataLst>
              <p:tags r:id="rId2"/>
            </p:custDataLst>
          </p:nvPr>
        </p:nvSpPr>
        <p:spPr>
          <a:xfrm>
            <a:off x="0" y="1447800"/>
            <a:ext cx="9144000" cy="5410200"/>
          </a:xfrm>
          <a:effectLst>
            <a:outerShdw blurRad="50800" dist="38100" dir="2700000" algn="tl" rotWithShape="0">
              <a:prstClr val="black">
                <a:alpha val="40000"/>
              </a:prstClr>
            </a:outerShdw>
          </a:effectLst>
        </p:spPr>
        <p:txBody>
          <a:bodyPr lIns="91440" tIns="45720" rIns="91440" bIns="45720" rtlCol="0">
            <a:normAutofit/>
          </a:bodyPr>
          <a:lstStyle/>
          <a:p>
            <a:pPr marL="342900" indent="-342900" defTabSz="516508" eaLnBrk="1" fontAlgn="auto" hangingPunct="1">
              <a:lnSpc>
                <a:spcPct val="90000"/>
              </a:lnSpc>
              <a:spcAft>
                <a:spcPts val="0"/>
              </a:spcAft>
              <a:buClr>
                <a:srgbClr val="FFFF00"/>
              </a:buClr>
              <a:defRPr/>
            </a:pPr>
            <a:endParaRPr lang="fr-BE" sz="2600" dirty="0" smtClean="0"/>
          </a:p>
          <a:p>
            <a:pPr marL="342900" indent="-342900" defTabSz="516508" eaLnBrk="1" fontAlgn="auto" hangingPunct="1">
              <a:lnSpc>
                <a:spcPct val="90000"/>
              </a:lnSpc>
              <a:spcAft>
                <a:spcPts val="0"/>
              </a:spcAft>
              <a:buClr>
                <a:srgbClr val="FFFF00"/>
              </a:buClr>
              <a:defRPr/>
            </a:pPr>
            <a:endParaRPr lang="fr-BE" sz="800" dirty="0" smtClean="0"/>
          </a:p>
          <a:p>
            <a:pPr marL="342900" indent="-342900" defTabSz="516508" eaLnBrk="1" fontAlgn="auto" hangingPunct="1">
              <a:lnSpc>
                <a:spcPct val="90000"/>
              </a:lnSpc>
              <a:spcAft>
                <a:spcPts val="0"/>
              </a:spcAft>
              <a:buClr>
                <a:srgbClr val="FFFF00"/>
              </a:buClr>
              <a:defRPr/>
            </a:pPr>
            <a:endParaRPr lang="fr-BE" sz="2600" b="1" i="1" u="sng" dirty="0" smtClean="0">
              <a:solidFill>
                <a:srgbClr val="FFFF00"/>
              </a:solidFill>
            </a:endParaRPr>
          </a:p>
        </p:txBody>
      </p:sp>
      <p:sp>
        <p:nvSpPr>
          <p:cNvPr id="5" name="Espace réservé du numéro de diapositive 4"/>
          <p:cNvSpPr>
            <a:spLocks noGrp="1"/>
          </p:cNvSpPr>
          <p:nvPr>
            <p:ph type="sldNum" sz="quarter" idx="11"/>
            <p:custDataLst>
              <p:tags r:id="rId3"/>
            </p:custDataLst>
          </p:nvPr>
        </p:nvSpPr>
        <p:spPr/>
        <p:txBody>
          <a:bodyPr/>
          <a:lstStyle/>
          <a:p>
            <a:pPr>
              <a:defRPr/>
            </a:pPr>
            <a:fld id="{A96D9FA2-638A-4F09-BA65-613B403B742F}" type="slidenum">
              <a:rPr lang="fr-FR"/>
              <a:pPr>
                <a:defRPr/>
              </a:pPr>
              <a:t>30</a:t>
            </a:fld>
            <a:endParaRPr lang="fr-FR" dirty="0"/>
          </a:p>
        </p:txBody>
      </p:sp>
      <p:graphicFrame>
        <p:nvGraphicFramePr>
          <p:cNvPr id="6" name="Tableau 5"/>
          <p:cNvGraphicFramePr>
            <a:graphicFrameLocks noGrp="1"/>
          </p:cNvGraphicFramePr>
          <p:nvPr/>
        </p:nvGraphicFramePr>
        <p:xfrm>
          <a:off x="179513" y="1412776"/>
          <a:ext cx="8712966" cy="5242560"/>
        </p:xfrm>
        <a:graphic>
          <a:graphicData uri="http://schemas.openxmlformats.org/drawingml/2006/table">
            <a:tbl>
              <a:tblPr firstRow="1" bandRow="1">
                <a:tableStyleId>{5C22544A-7EE6-4342-B048-85BDC9FD1C3A}</a:tableStyleId>
              </a:tblPr>
              <a:tblGrid>
                <a:gridCol w="3960439"/>
                <a:gridCol w="1296144"/>
                <a:gridCol w="3456383"/>
              </a:tblGrid>
              <a:tr h="370840">
                <a:tc>
                  <a:txBody>
                    <a:bodyPr/>
                    <a:lstStyle/>
                    <a:p>
                      <a:pPr algn="ctr"/>
                      <a:r>
                        <a:rPr lang="fr-BE" sz="1800" dirty="0" smtClean="0">
                          <a:solidFill>
                            <a:srgbClr val="FFFF00"/>
                          </a:solidFill>
                        </a:rPr>
                        <a:t>PSYCHOTH</a:t>
                      </a:r>
                      <a:r>
                        <a:rPr lang="fr-BE" sz="1800" dirty="0" smtClean="0">
                          <a:solidFill>
                            <a:srgbClr val="FFFF00"/>
                          </a:solidFill>
                          <a:latin typeface="Times New Roman"/>
                          <a:cs typeface="Times New Roman"/>
                        </a:rPr>
                        <a:t>É</a:t>
                      </a:r>
                      <a:r>
                        <a:rPr lang="fr-BE" sz="1800" dirty="0" smtClean="0">
                          <a:solidFill>
                            <a:srgbClr val="FFFF00"/>
                          </a:solidFill>
                        </a:rPr>
                        <a:t>RAPIE</a:t>
                      </a:r>
                      <a:r>
                        <a:rPr lang="fr-BE" sz="1800" baseline="0" dirty="0" smtClean="0">
                          <a:solidFill>
                            <a:srgbClr val="FFFF00"/>
                          </a:solidFill>
                        </a:rPr>
                        <a:t> </a:t>
                      </a:r>
                      <a:endParaRPr lang="fr-BE" sz="1800" dirty="0">
                        <a:solidFill>
                          <a:srgbClr val="FFFF00"/>
                        </a:solidFill>
                      </a:endParaRPr>
                    </a:p>
                  </a:txBody>
                  <a:tcPr>
                    <a:noFill/>
                  </a:tcPr>
                </a:tc>
                <a:tc>
                  <a:txBody>
                    <a:bodyPr/>
                    <a:lstStyle/>
                    <a:p>
                      <a:pPr algn="ctr"/>
                      <a:endParaRPr lang="fr-BE" sz="1800" dirty="0">
                        <a:solidFill>
                          <a:srgbClr val="FFFF00"/>
                        </a:solidFill>
                      </a:endParaRPr>
                    </a:p>
                  </a:txBody>
                  <a:tcPr>
                    <a:noFill/>
                  </a:tcPr>
                </a:tc>
                <a:tc>
                  <a:txBody>
                    <a:bodyPr/>
                    <a:lstStyle/>
                    <a:p>
                      <a:pPr algn="ctr"/>
                      <a:r>
                        <a:rPr lang="fr-BE" sz="1800" dirty="0" smtClean="0">
                          <a:solidFill>
                            <a:srgbClr val="FFFF00"/>
                          </a:solidFill>
                        </a:rPr>
                        <a:t>PROGRAMME DE SOUTIEN EN EMPLOI</a:t>
                      </a:r>
                      <a:endParaRPr lang="fr-BE" sz="1800" dirty="0">
                        <a:solidFill>
                          <a:srgbClr val="FFFF00"/>
                        </a:solidFill>
                      </a:endParaRPr>
                    </a:p>
                  </a:txBody>
                  <a:tcPr>
                    <a:noFill/>
                  </a:tcPr>
                </a:tc>
              </a:tr>
              <a:tr h="370840">
                <a:tc>
                  <a:txBody>
                    <a:bodyPr/>
                    <a:lstStyle/>
                    <a:p>
                      <a:pPr marL="177800" indent="-177800"/>
                      <a:r>
                        <a:rPr lang="fr-BE" sz="1600" b="1" dirty="0" smtClean="0">
                          <a:solidFill>
                            <a:srgbClr val="FFFF00"/>
                          </a:solidFill>
                        </a:rPr>
                        <a:t>4. POURSUITE DU TRAITEMENT</a:t>
                      </a:r>
                    </a:p>
                    <a:p>
                      <a:pPr marL="177800" indent="0"/>
                      <a:r>
                        <a:rPr lang="fr-BE" sz="1600" dirty="0" smtClean="0">
                          <a:solidFill>
                            <a:schemeClr val="tx1"/>
                          </a:solidFill>
                        </a:rPr>
                        <a:t>Cibles: autres actes de la vie quotidienne</a:t>
                      </a:r>
                      <a:r>
                        <a:rPr lang="fr-BE" sz="1600" baseline="0" dirty="0" smtClean="0">
                          <a:solidFill>
                            <a:schemeClr val="tx1"/>
                          </a:solidFill>
                        </a:rPr>
                        <a:t> (dresser la table, aller chercher le pain, etc.…)</a:t>
                      </a:r>
                      <a:endParaRPr lang="fr-BE" sz="1600" dirty="0">
                        <a:solidFill>
                          <a:schemeClr val="tx1"/>
                        </a:solidFill>
                      </a:endParaRPr>
                    </a:p>
                  </a:txBody>
                  <a:tcPr>
                    <a:noFill/>
                  </a:tcPr>
                </a:tc>
                <a:tc>
                  <a:txBody>
                    <a:bodyPr/>
                    <a:lstStyle/>
                    <a:p>
                      <a:endParaRPr lang="fr-BE" sz="1800" dirty="0"/>
                    </a:p>
                  </a:txBody>
                  <a:tcPr>
                    <a:noFill/>
                  </a:tcPr>
                </a:tc>
                <a:tc>
                  <a:txBody>
                    <a:bodyPr/>
                    <a:lstStyle/>
                    <a:p>
                      <a:pPr algn="ctr"/>
                      <a:r>
                        <a:rPr lang="fr-BE" sz="1600" dirty="0" smtClean="0">
                          <a:solidFill>
                            <a:schemeClr val="tx1"/>
                          </a:solidFill>
                        </a:rPr>
                        <a:t>Début du</a:t>
                      </a:r>
                      <a:r>
                        <a:rPr lang="fr-BE" sz="1600" baseline="0" dirty="0" smtClean="0">
                          <a:solidFill>
                            <a:schemeClr val="tx1"/>
                          </a:solidFill>
                        </a:rPr>
                        <a:t> programme soutien en emploi</a:t>
                      </a:r>
                    </a:p>
                    <a:p>
                      <a:pPr algn="ctr"/>
                      <a:endParaRPr lang="fr-BE" sz="800" baseline="0" dirty="0" smtClean="0">
                        <a:solidFill>
                          <a:schemeClr val="tx1"/>
                        </a:solidFill>
                      </a:endParaRPr>
                    </a:p>
                    <a:p>
                      <a:pPr algn="ctr"/>
                      <a:r>
                        <a:rPr lang="fr-BE" sz="1600" spc="-40" baseline="0" dirty="0" smtClean="0">
                          <a:solidFill>
                            <a:schemeClr val="tx1"/>
                          </a:solidFill>
                        </a:rPr>
                        <a:t>Identification des besoins professionnels</a:t>
                      </a:r>
                    </a:p>
                    <a:p>
                      <a:pPr algn="ctr"/>
                      <a:endParaRPr lang="fr-BE" sz="800" baseline="0" dirty="0" smtClean="0">
                        <a:solidFill>
                          <a:schemeClr val="tx1"/>
                        </a:solidFill>
                      </a:endParaRPr>
                    </a:p>
                    <a:p>
                      <a:pPr algn="ctr"/>
                      <a:r>
                        <a:rPr lang="fr-BE" sz="1600" baseline="0" dirty="0" smtClean="0">
                          <a:solidFill>
                            <a:schemeClr val="tx1"/>
                          </a:solidFill>
                        </a:rPr>
                        <a:t>Evaluation et développement de la disponibilité à l’emploi</a:t>
                      </a:r>
                    </a:p>
                    <a:p>
                      <a:pPr algn="ctr"/>
                      <a:endParaRPr lang="fr-BE" sz="800" baseline="0" dirty="0" smtClean="0">
                        <a:solidFill>
                          <a:schemeClr val="tx1"/>
                        </a:solidFill>
                      </a:endParaRPr>
                    </a:p>
                    <a:p>
                      <a:pPr algn="ctr"/>
                      <a:r>
                        <a:rPr lang="fr-BE" sz="1600" baseline="0" dirty="0" smtClean="0">
                          <a:solidFill>
                            <a:schemeClr val="tx1"/>
                          </a:solidFill>
                        </a:rPr>
                        <a:t>Choix d’un objectif préliminaire</a:t>
                      </a:r>
                      <a:r>
                        <a:rPr lang="fr-BE" sz="1600" baseline="0" dirty="0" smtClean="0"/>
                        <a:t> </a:t>
                      </a:r>
                      <a:endParaRPr lang="fr-BE" sz="1600" dirty="0"/>
                    </a:p>
                  </a:txBody>
                  <a:tcPr>
                    <a:noFill/>
                  </a:tcPr>
                </a:tc>
              </a:tr>
              <a:tr h="370840">
                <a:tc>
                  <a:txBody>
                    <a:bodyPr/>
                    <a:lstStyle/>
                    <a:p>
                      <a:r>
                        <a:rPr lang="fr-BE" sz="1800" b="1" dirty="0" smtClean="0">
                          <a:solidFill>
                            <a:srgbClr val="FFFF00"/>
                          </a:solidFill>
                        </a:rPr>
                        <a:t>5. POURSUITE DU TRATEMENT</a:t>
                      </a:r>
                    </a:p>
                    <a:p>
                      <a:endParaRPr lang="fr-BE" sz="1800" b="1" dirty="0" smtClean="0">
                        <a:solidFill>
                          <a:srgbClr val="FFFF00"/>
                        </a:solidFill>
                      </a:endParaRPr>
                    </a:p>
                    <a:p>
                      <a:r>
                        <a:rPr lang="fr-BE" sz="1600" dirty="0" smtClean="0">
                          <a:solidFill>
                            <a:schemeClr val="tx1"/>
                          </a:solidFill>
                        </a:rPr>
                        <a:t>Ajustement</a:t>
                      </a:r>
                      <a:r>
                        <a:rPr lang="fr-BE" sz="1600" baseline="0" dirty="0" smtClean="0">
                          <a:solidFill>
                            <a:schemeClr val="tx1"/>
                          </a:solidFill>
                        </a:rPr>
                        <a:t> des cibles thérapeutiques:</a:t>
                      </a:r>
                    </a:p>
                    <a:p>
                      <a:pPr marL="342900" indent="-342900">
                        <a:buAutoNum type="alphaLcPeriod"/>
                      </a:pPr>
                      <a:r>
                        <a:rPr lang="fr-BE" sz="1600" spc="-50" baseline="0" dirty="0" smtClean="0">
                          <a:solidFill>
                            <a:schemeClr val="tx1"/>
                          </a:solidFill>
                        </a:rPr>
                        <a:t>Ecrire, utiliser les outils de la bureautique, rédiger du courrier, faire des photocopies, classer, etc.</a:t>
                      </a:r>
                    </a:p>
                    <a:p>
                      <a:pPr marL="342900" indent="-342900">
                        <a:buAutoNum type="alphaLcPeriod"/>
                      </a:pPr>
                      <a:r>
                        <a:rPr lang="fr-BE" sz="1600" spc="-40" baseline="0" dirty="0" smtClean="0">
                          <a:solidFill>
                            <a:schemeClr val="tx1"/>
                          </a:solidFill>
                        </a:rPr>
                        <a:t>Demander des renseignements, téléphoner, servir à boire, etc. </a:t>
                      </a:r>
                      <a:endParaRPr lang="fr-BE" sz="1600" spc="-40" baseline="0" dirty="0">
                        <a:solidFill>
                          <a:schemeClr val="tx1"/>
                        </a:solidFill>
                      </a:endParaRPr>
                    </a:p>
                  </a:txBody>
                  <a:tcPr>
                    <a:noFill/>
                  </a:tcPr>
                </a:tc>
                <a:tc>
                  <a:txBody>
                    <a:bodyPr/>
                    <a:lstStyle/>
                    <a:p>
                      <a:endParaRPr lang="fr-BE" sz="1800"/>
                    </a:p>
                  </a:txBody>
                  <a:tcPr>
                    <a:noFill/>
                  </a:tcPr>
                </a:tc>
                <a:tc>
                  <a:txBody>
                    <a:bodyPr/>
                    <a:lstStyle/>
                    <a:p>
                      <a:pPr algn="ctr"/>
                      <a:r>
                        <a:rPr lang="fr-BE" sz="1600" dirty="0" smtClean="0">
                          <a:solidFill>
                            <a:schemeClr val="tx1"/>
                          </a:solidFill>
                        </a:rPr>
                        <a:t>Personnalisation de l’évaluation professionnelle (choisir)</a:t>
                      </a:r>
                    </a:p>
                    <a:p>
                      <a:pPr algn="ctr"/>
                      <a:endParaRPr lang="fr-BE" sz="800" dirty="0" smtClean="0">
                        <a:solidFill>
                          <a:schemeClr val="tx1"/>
                        </a:solidFill>
                      </a:endParaRPr>
                    </a:p>
                    <a:p>
                      <a:pPr algn="ctr"/>
                      <a:r>
                        <a:rPr lang="fr-BE" sz="1600" dirty="0" smtClean="0">
                          <a:solidFill>
                            <a:schemeClr val="tx1"/>
                          </a:solidFill>
                        </a:rPr>
                        <a:t>Fiche métier </a:t>
                      </a:r>
                    </a:p>
                    <a:p>
                      <a:pPr algn="ctr"/>
                      <a:r>
                        <a:rPr lang="fr-BE" sz="1600" dirty="0" smtClean="0">
                          <a:solidFill>
                            <a:schemeClr val="tx1"/>
                          </a:solidFill>
                        </a:rPr>
                        <a:t>(compétences nécessaires)</a:t>
                      </a:r>
                      <a:endParaRPr lang="fr-BE" sz="1600" dirty="0">
                        <a:solidFill>
                          <a:schemeClr val="tx1"/>
                        </a:solidFill>
                      </a:endParaRPr>
                    </a:p>
                  </a:txBody>
                  <a:tcPr>
                    <a:noFill/>
                  </a:tcPr>
                </a:tc>
              </a:tr>
              <a:tr h="370840">
                <a:tc>
                  <a:txBody>
                    <a:bodyPr/>
                    <a:lstStyle/>
                    <a:p>
                      <a:r>
                        <a:rPr lang="fr-BE" sz="1800" b="1" dirty="0" smtClean="0">
                          <a:solidFill>
                            <a:srgbClr val="FFFF00"/>
                          </a:solidFill>
                        </a:rPr>
                        <a:t>6. POURSUITE DU TRAITEMENT</a:t>
                      </a:r>
                      <a:endParaRPr lang="fr-BE" sz="1800" b="1" dirty="0">
                        <a:solidFill>
                          <a:srgbClr val="FFFF00"/>
                        </a:solidFill>
                      </a:endParaRPr>
                    </a:p>
                  </a:txBody>
                  <a:tcPr>
                    <a:noFill/>
                  </a:tcPr>
                </a:tc>
                <a:tc>
                  <a:txBody>
                    <a:bodyPr/>
                    <a:lstStyle/>
                    <a:p>
                      <a:endParaRPr lang="fr-BE" sz="1800"/>
                    </a:p>
                  </a:txBody>
                  <a:tcPr>
                    <a:noFill/>
                  </a:tcPr>
                </a:tc>
                <a:tc>
                  <a:txBody>
                    <a:bodyPr/>
                    <a:lstStyle/>
                    <a:p>
                      <a:pPr algn="ctr"/>
                      <a:r>
                        <a:rPr lang="fr-BE" sz="1600" dirty="0" smtClean="0">
                          <a:solidFill>
                            <a:schemeClr val="tx1"/>
                          </a:solidFill>
                        </a:rPr>
                        <a:t>Obtention</a:t>
                      </a:r>
                      <a:r>
                        <a:rPr lang="fr-BE" sz="1600" baseline="0" dirty="0" smtClean="0">
                          <a:solidFill>
                            <a:schemeClr val="tx1"/>
                          </a:solidFill>
                        </a:rPr>
                        <a:t> de </a:t>
                      </a:r>
                      <a:r>
                        <a:rPr lang="fr-BE" sz="1600" dirty="0" smtClean="0">
                          <a:solidFill>
                            <a:schemeClr val="tx1"/>
                          </a:solidFill>
                        </a:rPr>
                        <a:t> l’emploi </a:t>
                      </a:r>
                    </a:p>
                    <a:p>
                      <a:pPr algn="ctr"/>
                      <a:endParaRPr lang="fr-BE" sz="1600" dirty="0" smtClean="0">
                        <a:solidFill>
                          <a:schemeClr val="tx1"/>
                        </a:solidFill>
                      </a:endParaRPr>
                    </a:p>
                    <a:p>
                      <a:pPr algn="ctr"/>
                      <a:r>
                        <a:rPr lang="fr-BE" sz="1600" dirty="0" smtClean="0">
                          <a:solidFill>
                            <a:schemeClr val="tx1"/>
                          </a:solidFill>
                        </a:rPr>
                        <a:t>Suivi à</a:t>
                      </a:r>
                      <a:r>
                        <a:rPr lang="fr-BE" sz="1600" baseline="0" dirty="0" smtClean="0">
                          <a:solidFill>
                            <a:schemeClr val="tx1"/>
                          </a:solidFill>
                        </a:rPr>
                        <a:t> la demande</a:t>
                      </a:r>
                      <a:endParaRPr lang="fr-BE" sz="1600" dirty="0">
                        <a:solidFill>
                          <a:schemeClr val="tx1"/>
                        </a:solidFill>
                      </a:endParaRPr>
                    </a:p>
                  </a:txBody>
                  <a:tcPr>
                    <a:noFill/>
                  </a:tcPr>
                </a:tc>
              </a:tr>
            </a:tbl>
          </a:graphicData>
        </a:graphic>
      </p:graphicFrame>
      <p:cxnSp>
        <p:nvCxnSpPr>
          <p:cNvPr id="9" name="Connecteur droit avec flèche 8"/>
          <p:cNvCxnSpPr/>
          <p:nvPr/>
        </p:nvCxnSpPr>
        <p:spPr>
          <a:xfrm>
            <a:off x="7164288" y="2348880"/>
            <a:ext cx="0" cy="144016"/>
          </a:xfrm>
          <a:prstGeom prst="straightConnector1">
            <a:avLst/>
          </a:prstGeom>
          <a:ln w="28575">
            <a:solidFill>
              <a:srgbClr val="F8F8F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7164288" y="3356992"/>
            <a:ext cx="0" cy="144016"/>
          </a:xfrm>
          <a:prstGeom prst="straightConnector1">
            <a:avLst/>
          </a:prstGeom>
          <a:ln w="28575">
            <a:solidFill>
              <a:srgbClr val="F8F8F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7164288" y="4293096"/>
            <a:ext cx="0" cy="144016"/>
          </a:xfrm>
          <a:prstGeom prst="straightConnector1">
            <a:avLst/>
          </a:prstGeom>
          <a:ln w="28575">
            <a:solidFill>
              <a:srgbClr val="F8F8F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427984" y="2204864"/>
            <a:ext cx="720080" cy="42484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BE" sz="1600" b="1" spc="-150" dirty="0" smtClean="0">
                <a:solidFill>
                  <a:schemeClr val="bg1"/>
                </a:solidFill>
              </a:rPr>
              <a:t>ESPACE DE RENCONTRE</a:t>
            </a:r>
            <a:endParaRPr lang="fr-BE" sz="1600" b="1" spc="-150" dirty="0">
              <a:solidFill>
                <a:schemeClr val="bg1"/>
              </a:solidFill>
            </a:endParaRPr>
          </a:p>
        </p:txBody>
      </p:sp>
      <p:cxnSp>
        <p:nvCxnSpPr>
          <p:cNvPr id="14" name="Connecteur droit avec flèche 13"/>
          <p:cNvCxnSpPr/>
          <p:nvPr/>
        </p:nvCxnSpPr>
        <p:spPr>
          <a:xfrm>
            <a:off x="3995936" y="2996952"/>
            <a:ext cx="432048" cy="0"/>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5148064" y="2996952"/>
            <a:ext cx="432048" cy="0"/>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5148064" y="3573016"/>
            <a:ext cx="432048" cy="0"/>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5148064" y="4509120"/>
            <a:ext cx="576064" cy="0"/>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076056" y="2564904"/>
            <a:ext cx="432048" cy="0"/>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3779912" y="4509120"/>
            <a:ext cx="576064" cy="0"/>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3995936" y="3573016"/>
            <a:ext cx="432048" cy="0"/>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7164288" y="2708920"/>
            <a:ext cx="0" cy="144016"/>
          </a:xfrm>
          <a:prstGeom prst="straightConnector1">
            <a:avLst/>
          </a:prstGeom>
          <a:ln w="28575">
            <a:solidFill>
              <a:srgbClr val="F8F8F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3995936" y="2564904"/>
            <a:ext cx="432048" cy="0"/>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7164288" y="4869160"/>
            <a:ext cx="0" cy="1008112"/>
          </a:xfrm>
          <a:prstGeom prst="straightConnector1">
            <a:avLst/>
          </a:prstGeom>
          <a:ln w="28575">
            <a:solidFill>
              <a:srgbClr val="F8F8F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7164288" y="6165304"/>
            <a:ext cx="0" cy="307032"/>
          </a:xfrm>
          <a:prstGeom prst="straightConnector1">
            <a:avLst/>
          </a:prstGeom>
          <a:ln w="28575">
            <a:solidFill>
              <a:srgbClr val="F8F8F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3851920" y="6093296"/>
            <a:ext cx="576064" cy="0"/>
          </a:xfrm>
          <a:prstGeom prst="straightConnector1">
            <a:avLst/>
          </a:prstGeom>
          <a:ln w="38100">
            <a:solidFill>
              <a:srgbClr val="FFFF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5148064" y="6093296"/>
            <a:ext cx="576064" cy="0"/>
          </a:xfrm>
          <a:prstGeom prst="straightConnector1">
            <a:avLst/>
          </a:prstGeom>
          <a:ln w="38100">
            <a:solidFill>
              <a:srgbClr val="FFFF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custDataLst>
              <p:tags r:id="rId1"/>
            </p:custDataLst>
          </p:nvPr>
        </p:nvSpPr>
        <p:spPr>
          <a:xfrm>
            <a:off x="0" y="228600"/>
            <a:ext cx="9144000" cy="1143000"/>
          </a:xfrm>
        </p:spPr>
        <p:txBody>
          <a:bodyPr>
            <a:normAutofit/>
          </a:bodyPr>
          <a:lstStyle/>
          <a:p>
            <a:pPr eaLnBrk="1" hangingPunct="1"/>
            <a:r>
              <a:rPr lang="fr-FR" b="1" dirty="0" smtClean="0"/>
              <a:t>TROUBLES ANXIEUX</a:t>
            </a:r>
            <a:r>
              <a:rPr lang="fr-FR" sz="3200" b="1" dirty="0" smtClean="0"/>
              <a:t/>
            </a:r>
            <a:br>
              <a:rPr lang="fr-FR" sz="3200" b="1" dirty="0" smtClean="0"/>
            </a:br>
            <a:r>
              <a:rPr lang="fr-FR" sz="800" b="1" dirty="0" smtClean="0"/>
              <a:t/>
            </a:r>
            <a:br>
              <a:rPr lang="fr-FR" sz="800" b="1" dirty="0" smtClean="0"/>
            </a:br>
            <a:r>
              <a:rPr lang="fr-FR" sz="2400" b="1" i="1" dirty="0" smtClean="0"/>
              <a:t>CARACT</a:t>
            </a:r>
            <a:r>
              <a:rPr lang="fr-FR" sz="2400" b="1" i="1" dirty="0" smtClean="0">
                <a:latin typeface="Times New Roman"/>
                <a:cs typeface="Times New Roman"/>
              </a:rPr>
              <a:t>É</a:t>
            </a:r>
            <a:r>
              <a:rPr lang="fr-FR" sz="2400" b="1" i="1" dirty="0" smtClean="0"/>
              <a:t>RISTIQUES G</a:t>
            </a:r>
            <a:r>
              <a:rPr lang="fr-FR" sz="2400" b="1" i="1" dirty="0" smtClean="0">
                <a:latin typeface="Times New Roman"/>
                <a:cs typeface="Times New Roman"/>
              </a:rPr>
              <a:t>É</a:t>
            </a:r>
            <a:r>
              <a:rPr lang="fr-FR" sz="2400" b="1" i="1" dirty="0" smtClean="0"/>
              <a:t>N</a:t>
            </a:r>
            <a:r>
              <a:rPr lang="fr-FR" sz="2400" b="1" i="1" dirty="0" smtClean="0">
                <a:latin typeface="Times New Roman"/>
                <a:cs typeface="Times New Roman"/>
              </a:rPr>
              <a:t>É</a:t>
            </a:r>
            <a:r>
              <a:rPr lang="fr-FR" sz="2400" b="1" i="1" dirty="0" smtClean="0"/>
              <a:t>RALES</a:t>
            </a:r>
          </a:p>
        </p:txBody>
      </p:sp>
      <p:sp>
        <p:nvSpPr>
          <p:cNvPr id="10243" name="Rectangle 1027"/>
          <p:cNvSpPr txBox="1">
            <a:spLocks noGrp="1" noChangeArrowheads="1"/>
          </p:cNvSpPr>
          <p:nvPr>
            <p:ph idx="1"/>
            <p:custDataLst>
              <p:tags r:id="rId2"/>
            </p:custDataLst>
          </p:nvPr>
        </p:nvSpPr>
        <p:spPr>
          <a:xfrm>
            <a:off x="0" y="1447800"/>
            <a:ext cx="9144000" cy="5410200"/>
          </a:xfrm>
          <a:effectLst>
            <a:outerShdw blurRad="50800" dist="38100" dir="2700000" algn="tl" rotWithShape="0">
              <a:prstClr val="black">
                <a:alpha val="40000"/>
              </a:prstClr>
            </a:outerShdw>
          </a:effectLst>
        </p:spPr>
        <p:txBody>
          <a:bodyPr lIns="91440" tIns="45720" rIns="91440" bIns="45720" rtlCol="0">
            <a:noAutofit/>
          </a:bodyPr>
          <a:lstStyle/>
          <a:p>
            <a:pPr marL="342900" indent="-342900" defTabSz="516508" eaLnBrk="1" fontAlgn="auto" hangingPunct="1">
              <a:lnSpc>
                <a:spcPct val="90000"/>
              </a:lnSpc>
              <a:spcAft>
                <a:spcPts val="0"/>
              </a:spcAft>
              <a:buClr>
                <a:srgbClr val="FFFF00"/>
              </a:buClr>
              <a:defRPr/>
            </a:pPr>
            <a:endParaRPr lang="fr-BE" dirty="0" smtClean="0"/>
          </a:p>
          <a:p>
            <a:pPr marL="0" indent="0" defTabSz="516508" eaLnBrk="1" fontAlgn="auto" hangingPunct="1">
              <a:lnSpc>
                <a:spcPct val="90000"/>
              </a:lnSpc>
              <a:spcAft>
                <a:spcPts val="0"/>
              </a:spcAft>
              <a:buClr>
                <a:srgbClr val="FFFF00"/>
              </a:buClr>
              <a:defRPr/>
            </a:pPr>
            <a:r>
              <a:rPr lang="fr-BE" b="1" dirty="0" smtClean="0">
                <a:solidFill>
                  <a:srgbClr val="FFFF00"/>
                </a:solidFill>
              </a:rPr>
              <a:t>Point commun : </a:t>
            </a:r>
            <a:r>
              <a:rPr lang="fr-BE" dirty="0" smtClean="0">
                <a:solidFill>
                  <a:srgbClr val="F8F8F8"/>
                </a:solidFill>
              </a:rPr>
              <a:t>la perception exagérée d’une menace, d’un danger  et le sentiment  élevé d’insécurité</a:t>
            </a:r>
          </a:p>
          <a:p>
            <a:pPr marL="342900" indent="-342900" defTabSz="516508" eaLnBrk="1" fontAlgn="auto" hangingPunct="1">
              <a:lnSpc>
                <a:spcPct val="90000"/>
              </a:lnSpc>
              <a:spcAft>
                <a:spcPts val="0"/>
              </a:spcAft>
              <a:buClr>
                <a:srgbClr val="FFFF00"/>
              </a:buClr>
              <a:defRPr/>
            </a:pPr>
            <a:endParaRPr lang="fr-BE" sz="800" dirty="0" smtClean="0">
              <a:solidFill>
                <a:srgbClr val="F8F8F8"/>
              </a:solidFill>
            </a:endParaRPr>
          </a:p>
          <a:p>
            <a:pPr marL="342900" indent="-342900" defTabSz="516508" eaLnBrk="1" fontAlgn="auto" hangingPunct="1">
              <a:lnSpc>
                <a:spcPct val="90000"/>
              </a:lnSpc>
              <a:spcAft>
                <a:spcPts val="0"/>
              </a:spcAft>
              <a:buClr>
                <a:srgbClr val="FFFF00"/>
              </a:buClr>
              <a:defRPr/>
            </a:pPr>
            <a:r>
              <a:rPr lang="fr-BE" b="1" dirty="0" smtClean="0">
                <a:solidFill>
                  <a:srgbClr val="FFFF00"/>
                </a:solidFill>
              </a:rPr>
              <a:t>L’objet de la peur/anxiété </a:t>
            </a:r>
            <a:r>
              <a:rPr lang="fr-BE" dirty="0" smtClean="0">
                <a:solidFill>
                  <a:srgbClr val="F8F8F8"/>
                </a:solidFill>
              </a:rPr>
              <a:t>change d’un trouble à l’autre</a:t>
            </a:r>
          </a:p>
          <a:p>
            <a:pPr marL="342900" indent="-342900" defTabSz="516508" eaLnBrk="1" fontAlgn="auto" hangingPunct="1">
              <a:lnSpc>
                <a:spcPct val="90000"/>
              </a:lnSpc>
              <a:spcAft>
                <a:spcPts val="0"/>
              </a:spcAft>
              <a:buClr>
                <a:srgbClr val="FFFF00"/>
              </a:buClr>
              <a:buFontTx/>
              <a:buChar char="-"/>
              <a:defRPr/>
            </a:pPr>
            <a:r>
              <a:rPr lang="fr-BE" dirty="0" smtClean="0">
                <a:solidFill>
                  <a:srgbClr val="F8F8F8"/>
                </a:solidFill>
              </a:rPr>
              <a:t>tantôt il est concret (phobies spécifiques), tantôt il peut être abstrait (cas des obsessions)</a:t>
            </a:r>
          </a:p>
          <a:p>
            <a:pPr marL="342900" indent="-342900" defTabSz="516508" eaLnBrk="1" fontAlgn="auto" hangingPunct="1">
              <a:lnSpc>
                <a:spcPct val="90000"/>
              </a:lnSpc>
              <a:spcAft>
                <a:spcPts val="0"/>
              </a:spcAft>
              <a:buClr>
                <a:srgbClr val="FFFF00"/>
              </a:buClr>
              <a:buFontTx/>
              <a:buChar char="-"/>
              <a:defRPr/>
            </a:pPr>
            <a:r>
              <a:rPr lang="fr-BE" dirty="0" smtClean="0">
                <a:solidFill>
                  <a:srgbClr val="F8F8F8"/>
                </a:solidFill>
              </a:rPr>
              <a:t>c’est parfois un lieu (ex. : phobie spécifique, agoraphobie), des personnes (ex.: phobie sociale), un symptôme physique (ex.: trouble panique)</a:t>
            </a:r>
          </a:p>
          <a:p>
            <a:pPr marL="0" indent="0" defTabSz="516508" eaLnBrk="1" fontAlgn="auto" hangingPunct="1">
              <a:lnSpc>
                <a:spcPct val="90000"/>
              </a:lnSpc>
              <a:spcAft>
                <a:spcPts val="0"/>
              </a:spcAft>
              <a:buClr>
                <a:srgbClr val="FFFF00"/>
              </a:buClr>
              <a:defRPr/>
            </a:pPr>
            <a:endParaRPr lang="fr-BE" sz="800" dirty="0" smtClean="0">
              <a:solidFill>
                <a:srgbClr val="F8F8F8"/>
              </a:solidFill>
            </a:endParaRPr>
          </a:p>
          <a:p>
            <a:pPr marL="0" indent="0" defTabSz="516508" eaLnBrk="1" fontAlgn="auto" hangingPunct="1">
              <a:lnSpc>
                <a:spcPct val="90000"/>
              </a:lnSpc>
              <a:spcAft>
                <a:spcPts val="0"/>
              </a:spcAft>
              <a:buClr>
                <a:srgbClr val="FFFF00"/>
              </a:buClr>
              <a:defRPr/>
            </a:pPr>
            <a:r>
              <a:rPr lang="fr-BE" b="1" dirty="0" smtClean="0">
                <a:solidFill>
                  <a:srgbClr val="FFFF00"/>
                </a:solidFill>
              </a:rPr>
              <a:t>Un seuil d’intensité/interférence </a:t>
            </a:r>
            <a:r>
              <a:rPr lang="fr-BE" dirty="0" smtClean="0">
                <a:solidFill>
                  <a:srgbClr val="F8F8F8"/>
                </a:solidFill>
              </a:rPr>
              <a:t>doit être atteint =&gt; critère DSM général: </a:t>
            </a:r>
            <a:r>
              <a:rPr lang="fr-BE" i="1" dirty="0" smtClean="0">
                <a:solidFill>
                  <a:srgbClr val="F8F8F8"/>
                </a:solidFill>
              </a:rPr>
              <a:t>« Le trouble entraine une détresse cliniquement significative ou une altération du fonctionnement social, scolaire, professionnel ou dans d’autres domaines importants »</a:t>
            </a:r>
          </a:p>
        </p:txBody>
      </p:sp>
      <p:sp>
        <p:nvSpPr>
          <p:cNvPr id="5" name="Espace réservé du numéro de diapositive 4"/>
          <p:cNvSpPr>
            <a:spLocks noGrp="1"/>
          </p:cNvSpPr>
          <p:nvPr>
            <p:ph type="sldNum" sz="quarter" idx="11"/>
            <p:custDataLst>
              <p:tags r:id="rId3"/>
            </p:custDataLst>
          </p:nvPr>
        </p:nvSpPr>
        <p:spPr/>
        <p:txBody>
          <a:bodyPr/>
          <a:lstStyle/>
          <a:p>
            <a:pPr>
              <a:defRPr/>
            </a:pPr>
            <a:fld id="{A96D9FA2-638A-4F09-BA65-613B403B742F}" type="slidenum">
              <a:rPr lang="fr-FR"/>
              <a:pPr>
                <a:defRPr/>
              </a:pPr>
              <a:t>4</a:t>
            </a:fld>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custDataLst>
              <p:tags r:id="rId1"/>
            </p:custDataLst>
          </p:nvPr>
        </p:nvSpPr>
        <p:spPr>
          <a:xfrm>
            <a:off x="0" y="188640"/>
            <a:ext cx="9144000" cy="1143000"/>
          </a:xfrm>
        </p:spPr>
        <p:txBody>
          <a:bodyPr>
            <a:normAutofit/>
          </a:bodyPr>
          <a:lstStyle/>
          <a:p>
            <a:pPr eaLnBrk="1" hangingPunct="1"/>
            <a:r>
              <a:rPr lang="fr-FR" sz="3200" b="1" dirty="0" smtClean="0"/>
              <a:t>CARACT</a:t>
            </a:r>
            <a:r>
              <a:rPr lang="fr-FR" sz="3200" b="1" dirty="0" smtClean="0">
                <a:latin typeface="Times New Roman"/>
                <a:cs typeface="Times New Roman"/>
              </a:rPr>
              <a:t>É</a:t>
            </a:r>
            <a:r>
              <a:rPr lang="fr-FR" sz="3200" b="1" dirty="0" smtClean="0"/>
              <a:t>RISTIQUES DES DIFF</a:t>
            </a:r>
            <a:r>
              <a:rPr lang="fr-FR" sz="3200" b="1" dirty="0" smtClean="0">
                <a:latin typeface="Times New Roman"/>
                <a:cs typeface="Times New Roman"/>
              </a:rPr>
              <a:t>É</a:t>
            </a:r>
            <a:r>
              <a:rPr lang="fr-FR" sz="3200" b="1" dirty="0" smtClean="0"/>
              <a:t>RENTS TROUBLES ANXIEUX LES PLUS COMMUNS</a:t>
            </a:r>
          </a:p>
        </p:txBody>
      </p:sp>
      <p:sp>
        <p:nvSpPr>
          <p:cNvPr id="10243" name="Rectangle 1027"/>
          <p:cNvSpPr txBox="1">
            <a:spLocks noGrp="1" noChangeArrowheads="1"/>
          </p:cNvSpPr>
          <p:nvPr>
            <p:ph idx="1"/>
            <p:custDataLst>
              <p:tags r:id="rId2"/>
            </p:custDataLst>
          </p:nvPr>
        </p:nvSpPr>
        <p:spPr>
          <a:xfrm>
            <a:off x="0" y="1447800"/>
            <a:ext cx="9144000" cy="5410200"/>
          </a:xfrm>
          <a:effectLst>
            <a:outerShdw blurRad="50800" dist="38100" dir="2700000" algn="tl" rotWithShape="0">
              <a:prstClr val="black">
                <a:alpha val="40000"/>
              </a:prstClr>
            </a:outerShdw>
          </a:effectLst>
        </p:spPr>
        <p:txBody>
          <a:bodyPr lIns="91440" tIns="45720" rIns="91440" bIns="45720" rtlCol="0">
            <a:normAutofit/>
          </a:bodyPr>
          <a:lstStyle/>
          <a:p>
            <a:pPr marL="342900" indent="-342900" defTabSz="516508" eaLnBrk="1" fontAlgn="auto" hangingPunct="1">
              <a:lnSpc>
                <a:spcPct val="90000"/>
              </a:lnSpc>
              <a:spcAft>
                <a:spcPts val="0"/>
              </a:spcAft>
              <a:buClr>
                <a:srgbClr val="FFFF00"/>
              </a:buClr>
              <a:defRPr/>
            </a:pPr>
            <a:endParaRPr lang="fr-BE" sz="2600" dirty="0" smtClean="0"/>
          </a:p>
          <a:p>
            <a:pPr marL="342900" indent="-342900" defTabSz="516508" eaLnBrk="1" fontAlgn="auto" hangingPunct="1">
              <a:lnSpc>
                <a:spcPct val="90000"/>
              </a:lnSpc>
              <a:spcAft>
                <a:spcPts val="0"/>
              </a:spcAft>
              <a:buClr>
                <a:srgbClr val="FFFF00"/>
              </a:buClr>
              <a:defRPr/>
            </a:pPr>
            <a:endParaRPr lang="fr-BE" sz="800" dirty="0" smtClean="0"/>
          </a:p>
          <a:p>
            <a:pPr marL="342900" indent="-342900" defTabSz="516508" eaLnBrk="1" fontAlgn="auto" hangingPunct="1">
              <a:lnSpc>
                <a:spcPct val="90000"/>
              </a:lnSpc>
              <a:spcAft>
                <a:spcPts val="0"/>
              </a:spcAft>
              <a:buClr>
                <a:srgbClr val="FFFF00"/>
              </a:buClr>
              <a:defRPr/>
            </a:pPr>
            <a:endParaRPr lang="fr-BE" sz="2600" b="1" i="1" u="sng" dirty="0" smtClean="0">
              <a:solidFill>
                <a:srgbClr val="FFFF00"/>
              </a:solidFill>
            </a:endParaRPr>
          </a:p>
        </p:txBody>
      </p:sp>
      <p:sp>
        <p:nvSpPr>
          <p:cNvPr id="5" name="Espace réservé du numéro de diapositive 4"/>
          <p:cNvSpPr>
            <a:spLocks noGrp="1"/>
          </p:cNvSpPr>
          <p:nvPr>
            <p:ph type="sldNum" sz="quarter" idx="11"/>
            <p:custDataLst>
              <p:tags r:id="rId3"/>
            </p:custDataLst>
          </p:nvPr>
        </p:nvSpPr>
        <p:spPr/>
        <p:txBody>
          <a:bodyPr/>
          <a:lstStyle/>
          <a:p>
            <a:pPr>
              <a:defRPr/>
            </a:pPr>
            <a:fld id="{A96D9FA2-638A-4F09-BA65-613B403B742F}" type="slidenum">
              <a:rPr lang="fr-FR"/>
              <a:pPr>
                <a:defRPr/>
              </a:pPr>
              <a:t>5</a:t>
            </a:fld>
            <a:endParaRPr lang="fr-FR" dirty="0"/>
          </a:p>
        </p:txBody>
      </p:sp>
      <p:graphicFrame>
        <p:nvGraphicFramePr>
          <p:cNvPr id="6" name="Tableau 5"/>
          <p:cNvGraphicFramePr>
            <a:graphicFrameLocks noGrp="1"/>
          </p:cNvGraphicFramePr>
          <p:nvPr/>
        </p:nvGraphicFramePr>
        <p:xfrm>
          <a:off x="89756" y="1484784"/>
          <a:ext cx="8964488" cy="4693920"/>
        </p:xfrm>
        <a:graphic>
          <a:graphicData uri="http://schemas.openxmlformats.org/drawingml/2006/table">
            <a:tbl>
              <a:tblPr firstRow="1" bandRow="1">
                <a:tableStyleId>{5C22544A-7EE6-4342-B048-85BDC9FD1C3A}</a:tableStyleId>
              </a:tblPr>
              <a:tblGrid>
                <a:gridCol w="2400208"/>
                <a:gridCol w="6564280"/>
              </a:tblGrid>
              <a:tr h="370840">
                <a:tc>
                  <a:txBody>
                    <a:bodyPr/>
                    <a:lstStyle/>
                    <a:p>
                      <a:pPr algn="ctr"/>
                      <a:r>
                        <a:rPr lang="fr-BE" sz="2000" b="1" dirty="0" smtClean="0"/>
                        <a:t>TROUBLE</a:t>
                      </a:r>
                      <a:endParaRPr lang="fr-BE" sz="2000" b="1" dirty="0"/>
                    </a:p>
                  </a:txBody>
                  <a:tcPr/>
                </a:tc>
                <a:tc>
                  <a:txBody>
                    <a:bodyPr/>
                    <a:lstStyle/>
                    <a:p>
                      <a:pPr algn="ctr"/>
                      <a:r>
                        <a:rPr lang="fr-BE" sz="2000" b="1" dirty="0" smtClean="0"/>
                        <a:t>CARACT</a:t>
                      </a:r>
                      <a:r>
                        <a:rPr lang="fr-BE" sz="2000" b="1" dirty="0" smtClean="0">
                          <a:latin typeface="Times New Roman"/>
                          <a:cs typeface="Times New Roman"/>
                        </a:rPr>
                        <a:t>É</a:t>
                      </a:r>
                      <a:r>
                        <a:rPr lang="fr-BE" sz="2000" b="1" dirty="0" smtClean="0"/>
                        <a:t>RISTIQUES</a:t>
                      </a:r>
                      <a:endParaRPr lang="fr-BE" sz="2000" b="1" dirty="0"/>
                    </a:p>
                  </a:txBody>
                  <a:tcPr/>
                </a:tc>
              </a:tr>
              <a:tr h="370840">
                <a:tc>
                  <a:txBody>
                    <a:bodyPr/>
                    <a:lstStyle/>
                    <a:p>
                      <a:r>
                        <a:rPr lang="fr-BE" sz="1800" dirty="0" smtClean="0"/>
                        <a:t>Anxiété de séparation</a:t>
                      </a:r>
                      <a:endParaRPr lang="fr-BE" sz="1800" dirty="0"/>
                    </a:p>
                  </a:txBody>
                  <a:tcPr/>
                </a:tc>
                <a:tc>
                  <a:txBody>
                    <a:bodyPr/>
                    <a:lstStyle/>
                    <a:p>
                      <a:r>
                        <a:rPr lang="fr-BE" sz="1800" dirty="0" smtClean="0"/>
                        <a:t>Peur ou anxiété excessive et inappropriées au stade de développement concernant la séparation d’avec les personnes auxquelles le sujet est attaché</a:t>
                      </a:r>
                      <a:endParaRPr lang="fr-BE" sz="1800" dirty="0"/>
                    </a:p>
                  </a:txBody>
                  <a:tcPr/>
                </a:tc>
              </a:tr>
              <a:tr h="370840">
                <a:tc>
                  <a:txBody>
                    <a:bodyPr/>
                    <a:lstStyle/>
                    <a:p>
                      <a:r>
                        <a:rPr lang="fr-BE" sz="1800" dirty="0" smtClean="0"/>
                        <a:t>Mutisme</a:t>
                      </a:r>
                      <a:r>
                        <a:rPr lang="fr-BE" sz="1800" baseline="0" dirty="0" smtClean="0"/>
                        <a:t> sélectif</a:t>
                      </a:r>
                      <a:endParaRPr lang="fr-BE" sz="1800" dirty="0"/>
                    </a:p>
                  </a:txBody>
                  <a:tcPr/>
                </a:tc>
                <a:tc>
                  <a:txBody>
                    <a:bodyPr/>
                    <a:lstStyle/>
                    <a:p>
                      <a:r>
                        <a:rPr lang="fr-BE" sz="1800" dirty="0" smtClean="0"/>
                        <a:t>Incapacité régulière à parler dans des situation sociales spécifiques, situations dans lesquelles l’enfant est supposé parler (ex. à l’école) alors qu’il parle dans d’autres situation</a:t>
                      </a:r>
                      <a:endParaRPr lang="fr-BE" sz="1800" dirty="0"/>
                    </a:p>
                  </a:txBody>
                  <a:tcPr/>
                </a:tc>
              </a:tr>
              <a:tr h="370840">
                <a:tc>
                  <a:txBody>
                    <a:bodyPr/>
                    <a:lstStyle/>
                    <a:p>
                      <a:r>
                        <a:rPr lang="fr-BE" sz="1800" dirty="0" smtClean="0"/>
                        <a:t>Phobie spécifique</a:t>
                      </a:r>
                      <a:endParaRPr lang="fr-BE" sz="1800" dirty="0"/>
                    </a:p>
                  </a:txBody>
                  <a:tcPr/>
                </a:tc>
                <a:tc>
                  <a:txBody>
                    <a:bodyPr/>
                    <a:lstStyle/>
                    <a:p>
                      <a:r>
                        <a:rPr lang="fr-BE" sz="1800" dirty="0" smtClean="0"/>
                        <a:t>Peur ou anxiété</a:t>
                      </a:r>
                      <a:r>
                        <a:rPr lang="fr-BE" sz="1800" baseline="0" dirty="0" smtClean="0"/>
                        <a:t> intenses à propos d’un objet ou d’une situation spécifique (ex. prendre l’avion, les hauteurs, animaux, voir du sang)</a:t>
                      </a:r>
                      <a:endParaRPr lang="fr-BE" sz="1800" dirty="0"/>
                    </a:p>
                  </a:txBody>
                  <a:tcPr/>
                </a:tc>
              </a:tr>
              <a:tr h="370840">
                <a:tc>
                  <a:txBody>
                    <a:bodyPr/>
                    <a:lstStyle/>
                    <a:p>
                      <a:r>
                        <a:rPr lang="fr-BE" sz="1800" dirty="0" smtClean="0"/>
                        <a:t>Anxiété sociale</a:t>
                      </a:r>
                      <a:endParaRPr lang="fr-BE" sz="1800" dirty="0"/>
                    </a:p>
                  </a:txBody>
                  <a:tcPr/>
                </a:tc>
                <a:tc>
                  <a:txBody>
                    <a:bodyPr/>
                    <a:lstStyle/>
                    <a:p>
                      <a:r>
                        <a:rPr lang="fr-BE" sz="1800" dirty="0" smtClean="0"/>
                        <a:t>Peur ou anxiété intenses d’une ou plusieurs situations sociales durant lesquelles le sujet est exposé  à l’éventuelle observation d’autrui (conversation, être observé en train de boire, situations de performance)</a:t>
                      </a:r>
                      <a:endParaRPr lang="fr-BE" sz="1800" dirty="0"/>
                    </a:p>
                  </a:txBody>
                  <a:tcPr/>
                </a:tc>
              </a:tr>
              <a:tr h="370840">
                <a:tc>
                  <a:txBody>
                    <a:bodyPr/>
                    <a:lstStyle/>
                    <a:p>
                      <a:r>
                        <a:rPr lang="fr-BE" sz="1800" dirty="0" smtClean="0"/>
                        <a:t>Trouble panique</a:t>
                      </a:r>
                      <a:endParaRPr lang="fr-BE" sz="1800" dirty="0"/>
                    </a:p>
                  </a:txBody>
                  <a:tcPr/>
                </a:tc>
                <a:tc>
                  <a:txBody>
                    <a:bodyPr/>
                    <a:lstStyle/>
                    <a:p>
                      <a:r>
                        <a:rPr lang="fr-BE" sz="1800" dirty="0" smtClean="0"/>
                        <a:t>Présence d’attaques de panique</a:t>
                      </a:r>
                      <a:r>
                        <a:rPr lang="fr-BE" sz="1800" baseline="0" dirty="0" smtClean="0"/>
                        <a:t> récurrentes et inattendues + peur persistance d’avoir d’autres attaques avec évitement</a:t>
                      </a:r>
                      <a:endParaRPr lang="fr-BE" sz="1800"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custDataLst>
              <p:tags r:id="rId2"/>
            </p:custDataLst>
          </p:nvPr>
        </p:nvSpPr>
        <p:spPr>
          <a:xfrm>
            <a:off x="0" y="112144"/>
            <a:ext cx="9143999" cy="1017916"/>
          </a:xfrm>
          <a:noFill/>
        </p:spPr>
        <p:txBody>
          <a:bodyPr/>
          <a:lstStyle/>
          <a:p>
            <a:r>
              <a:rPr lang="fr-FR" sz="3200" b="1" dirty="0" smtClean="0">
                <a:solidFill>
                  <a:schemeClr val="bg1"/>
                </a:solidFill>
              </a:rPr>
              <a:t>SP</a:t>
            </a:r>
            <a:r>
              <a:rPr lang="fr-FR" sz="3200" b="1" dirty="0" smtClean="0">
                <a:solidFill>
                  <a:schemeClr val="bg1"/>
                </a:solidFill>
                <a:latin typeface="Times New Roman"/>
                <a:cs typeface="Times New Roman"/>
              </a:rPr>
              <a:t>É</a:t>
            </a:r>
            <a:r>
              <a:rPr lang="fr-FR" sz="3200" b="1" dirty="0" smtClean="0">
                <a:solidFill>
                  <a:schemeClr val="bg1"/>
                </a:solidFill>
              </a:rPr>
              <a:t>CIFICATION DE </a:t>
            </a:r>
            <a:br>
              <a:rPr lang="fr-FR" sz="3200" b="1" dirty="0" smtClean="0">
                <a:solidFill>
                  <a:schemeClr val="bg1"/>
                </a:solidFill>
              </a:rPr>
            </a:br>
            <a:r>
              <a:rPr lang="fr-FR" sz="3200" b="1" dirty="0" smtClean="0">
                <a:solidFill>
                  <a:schemeClr val="bg1"/>
                </a:solidFill>
              </a:rPr>
              <a:t>L’ATTAQUE DE PANIQUE</a:t>
            </a:r>
            <a:endParaRPr lang="fr-FR" sz="2800" b="1" i="1" dirty="0" smtClean="0">
              <a:solidFill>
                <a:schemeClr val="bg1"/>
              </a:solidFill>
            </a:endParaRPr>
          </a:p>
        </p:txBody>
      </p:sp>
      <p:sp>
        <p:nvSpPr>
          <p:cNvPr id="108547" name="Rectangle 3"/>
          <p:cNvSpPr>
            <a:spLocks noGrp="1" noChangeArrowheads="1"/>
          </p:cNvSpPr>
          <p:nvPr>
            <p:ph idx="1"/>
            <p:custDataLst>
              <p:tags r:id="rId3"/>
            </p:custDataLst>
          </p:nvPr>
        </p:nvSpPr>
        <p:spPr>
          <a:xfrm>
            <a:off x="84138" y="1552756"/>
            <a:ext cx="9059862" cy="4828572"/>
          </a:xfrm>
        </p:spPr>
        <p:txBody>
          <a:bodyPr/>
          <a:lstStyle/>
          <a:p>
            <a:pPr>
              <a:spcBef>
                <a:spcPts val="0"/>
              </a:spcBef>
              <a:buFont typeface="Monotype Sorts" charset="0"/>
              <a:buNone/>
            </a:pPr>
            <a:r>
              <a:rPr lang="fr-FR" sz="1800" b="1" i="1" dirty="0" smtClean="0">
                <a:solidFill>
                  <a:schemeClr val="bg1"/>
                </a:solidFill>
                <a:latin typeface="Times New Roman" pitchFamily="18" charset="0"/>
              </a:rPr>
              <a:t>N.B</a:t>
            </a:r>
            <a:r>
              <a:rPr lang="fr-FR" sz="1800" i="1" dirty="0" smtClean="0">
                <a:solidFill>
                  <a:schemeClr val="bg1"/>
                </a:solidFill>
                <a:latin typeface="Times New Roman" pitchFamily="18" charset="0"/>
              </a:rPr>
              <a:t>. Une Attaque de panique n’est pas un trouble mental et ne peut pas être codée. Elle peut survenir dans le contexte de n’importe quel trouble anxieux ainsi que dans d’autres troubles mentaux</a:t>
            </a:r>
            <a:endParaRPr lang="fr-BE" sz="1800" i="1" dirty="0" smtClean="0">
              <a:solidFill>
                <a:schemeClr val="bg1"/>
              </a:solidFill>
              <a:latin typeface="Times New Roman" pitchFamily="18" charset="0"/>
            </a:endParaRPr>
          </a:p>
          <a:p>
            <a:pPr marL="82550" indent="-82550">
              <a:spcBef>
                <a:spcPts val="0"/>
              </a:spcBef>
              <a:buFont typeface="Monotype Sorts" charset="0"/>
              <a:buNone/>
            </a:pPr>
            <a:r>
              <a:rPr lang="fr-BE" sz="1800" i="1" dirty="0" smtClean="0">
                <a:solidFill>
                  <a:schemeClr val="bg1"/>
                </a:solidFill>
                <a:latin typeface="Times New Roman" pitchFamily="18" charset="0"/>
              </a:rPr>
              <a:t> </a:t>
            </a:r>
            <a:r>
              <a:rPr lang="fr-FR" sz="1800" dirty="0" smtClean="0">
                <a:solidFill>
                  <a:schemeClr val="bg1"/>
                </a:solidFill>
                <a:latin typeface="Times New Roman" pitchFamily="18" charset="0"/>
              </a:rPr>
              <a:t>Une période montée brusque de crainte intense ou de malaise</a:t>
            </a:r>
            <a:r>
              <a:rPr lang="fr-FR" sz="1800" dirty="0" smtClean="0">
                <a:solidFill>
                  <a:srgbClr val="FC0128"/>
                </a:solidFill>
                <a:latin typeface="Times New Roman" pitchFamily="18" charset="0"/>
              </a:rPr>
              <a:t> </a:t>
            </a:r>
            <a:r>
              <a:rPr lang="fr-FR" sz="1800" dirty="0" smtClean="0">
                <a:solidFill>
                  <a:schemeClr val="bg1"/>
                </a:solidFill>
                <a:latin typeface="Times New Roman" pitchFamily="18" charset="0"/>
              </a:rPr>
              <a:t>intense, qui atteint son acmé en quelques minutes, avec la survenue de quatre (ou plus) des symptômes suivants: </a:t>
            </a:r>
          </a:p>
          <a:p>
            <a:pPr>
              <a:lnSpc>
                <a:spcPct val="75000"/>
              </a:lnSpc>
              <a:buFont typeface="Monotype Sorts" charset="0"/>
              <a:buNone/>
            </a:pPr>
            <a:r>
              <a:rPr lang="fr-FR" sz="1800" dirty="0" smtClean="0">
                <a:solidFill>
                  <a:schemeClr val="bg1"/>
                </a:solidFill>
                <a:latin typeface="Times New Roman" pitchFamily="18" charset="0"/>
              </a:rPr>
              <a:t>(1)   palpitations, battements de cœur ou accélération du rythme cardiaque</a:t>
            </a:r>
          </a:p>
          <a:p>
            <a:pPr>
              <a:lnSpc>
                <a:spcPct val="80000"/>
              </a:lnSpc>
              <a:buFont typeface="Monotype Sorts" charset="0"/>
              <a:buNone/>
            </a:pPr>
            <a:r>
              <a:rPr lang="fr-FR" sz="1800" dirty="0" smtClean="0">
                <a:solidFill>
                  <a:schemeClr val="bg1"/>
                </a:solidFill>
                <a:latin typeface="Times New Roman" pitchFamily="18" charset="0"/>
              </a:rPr>
              <a:t>(2)   transpiration</a:t>
            </a:r>
          </a:p>
          <a:p>
            <a:pPr>
              <a:lnSpc>
                <a:spcPct val="80000"/>
              </a:lnSpc>
              <a:buFont typeface="Monotype Sorts" charset="0"/>
              <a:buNone/>
            </a:pPr>
            <a:r>
              <a:rPr lang="fr-FR" sz="1800" dirty="0" smtClean="0">
                <a:solidFill>
                  <a:schemeClr val="bg1"/>
                </a:solidFill>
                <a:latin typeface="Times New Roman" pitchFamily="18" charset="0"/>
              </a:rPr>
              <a:t>(3)   tremblements ou secousses musculaires</a:t>
            </a:r>
          </a:p>
          <a:p>
            <a:pPr>
              <a:lnSpc>
                <a:spcPct val="80000"/>
              </a:lnSpc>
              <a:buFont typeface="Monotype Sorts" charset="0"/>
              <a:buNone/>
            </a:pPr>
            <a:r>
              <a:rPr lang="fr-FR" sz="1800" dirty="0" smtClean="0">
                <a:solidFill>
                  <a:schemeClr val="bg1"/>
                </a:solidFill>
                <a:latin typeface="Times New Roman" pitchFamily="18" charset="0"/>
              </a:rPr>
              <a:t>(4)   sensations de “ souffle coupé “ ou</a:t>
            </a:r>
            <a:r>
              <a:rPr lang="fr-FR" sz="1800" dirty="0" smtClean="0">
                <a:latin typeface="Times New Roman" pitchFamily="18" charset="0"/>
              </a:rPr>
              <a:t> </a:t>
            </a:r>
            <a:r>
              <a:rPr lang="fr-FR" sz="1800" i="1" dirty="0" smtClean="0">
                <a:solidFill>
                  <a:srgbClr val="FFFF00"/>
                </a:solidFill>
                <a:latin typeface="Times New Roman" pitchFamily="18" charset="0"/>
              </a:rPr>
              <a:t>impression d’étouffement</a:t>
            </a:r>
          </a:p>
          <a:p>
            <a:pPr>
              <a:lnSpc>
                <a:spcPct val="80000"/>
              </a:lnSpc>
              <a:buFont typeface="Monotype Sorts" charset="0"/>
              <a:buNone/>
            </a:pPr>
            <a:r>
              <a:rPr lang="fr-FR" sz="1800" dirty="0" smtClean="0">
                <a:solidFill>
                  <a:schemeClr val="bg1"/>
                </a:solidFill>
                <a:latin typeface="Times New Roman" pitchFamily="18" charset="0"/>
              </a:rPr>
              <a:t>(5)   </a:t>
            </a:r>
            <a:r>
              <a:rPr lang="fr-FR" sz="1800" i="1" dirty="0" smtClean="0">
                <a:solidFill>
                  <a:srgbClr val="FFFF00"/>
                </a:solidFill>
                <a:latin typeface="Times New Roman" pitchFamily="18" charset="0"/>
              </a:rPr>
              <a:t>sensation d’étranglement</a:t>
            </a:r>
            <a:endParaRPr lang="fr-BE" sz="1800" i="1" dirty="0" smtClean="0">
              <a:solidFill>
                <a:srgbClr val="FFFF00"/>
              </a:solidFill>
              <a:latin typeface="Times New Roman" pitchFamily="18" charset="0"/>
            </a:endParaRPr>
          </a:p>
          <a:p>
            <a:pPr>
              <a:lnSpc>
                <a:spcPct val="80000"/>
              </a:lnSpc>
              <a:buFont typeface="Monotype Sorts" charset="0"/>
              <a:buNone/>
            </a:pPr>
            <a:r>
              <a:rPr lang="fr-FR" sz="1800" dirty="0" smtClean="0">
                <a:solidFill>
                  <a:schemeClr val="bg1"/>
                </a:solidFill>
                <a:latin typeface="Times New Roman" pitchFamily="18" charset="0"/>
              </a:rPr>
              <a:t>(6)   douleur ou gêne thoracique</a:t>
            </a:r>
          </a:p>
          <a:p>
            <a:pPr>
              <a:lnSpc>
                <a:spcPct val="80000"/>
              </a:lnSpc>
              <a:buFont typeface="Monotype Sorts" charset="0"/>
              <a:buNone/>
            </a:pPr>
            <a:r>
              <a:rPr lang="fr-FR" sz="1800" dirty="0" smtClean="0">
                <a:solidFill>
                  <a:schemeClr val="bg1"/>
                </a:solidFill>
                <a:latin typeface="Times New Roman" pitchFamily="18" charset="0"/>
              </a:rPr>
              <a:t>(7)   nausée ou gêne abdominale</a:t>
            </a:r>
          </a:p>
          <a:p>
            <a:pPr>
              <a:lnSpc>
                <a:spcPct val="80000"/>
              </a:lnSpc>
              <a:buFont typeface="Monotype Sorts" charset="0"/>
              <a:buNone/>
            </a:pPr>
            <a:r>
              <a:rPr lang="fr-FR" sz="1800" dirty="0" smtClean="0">
                <a:solidFill>
                  <a:schemeClr val="bg1"/>
                </a:solidFill>
                <a:latin typeface="Times New Roman" pitchFamily="18" charset="0"/>
              </a:rPr>
              <a:t>(8)   sensation de vertige, d’instabilité, de tête vide ou</a:t>
            </a:r>
            <a:r>
              <a:rPr lang="fr-FR" sz="1800" dirty="0" smtClean="0">
                <a:latin typeface="Times New Roman" pitchFamily="18" charset="0"/>
              </a:rPr>
              <a:t> </a:t>
            </a:r>
            <a:r>
              <a:rPr lang="fr-FR" sz="1800" i="1" dirty="0" smtClean="0">
                <a:solidFill>
                  <a:srgbClr val="FFFF00"/>
                </a:solidFill>
                <a:latin typeface="Times New Roman" pitchFamily="18" charset="0"/>
              </a:rPr>
              <a:t>impression d’évanouissement</a:t>
            </a:r>
          </a:p>
          <a:p>
            <a:pPr>
              <a:lnSpc>
                <a:spcPct val="80000"/>
              </a:lnSpc>
              <a:buNone/>
            </a:pPr>
            <a:r>
              <a:rPr lang="fr-FR" sz="1800" dirty="0" smtClean="0">
                <a:solidFill>
                  <a:schemeClr val="bg1"/>
                </a:solidFill>
                <a:latin typeface="Times New Roman" pitchFamily="18" charset="0"/>
              </a:rPr>
              <a:t>(9)  frissons ou bouffées de chaleur</a:t>
            </a:r>
          </a:p>
          <a:p>
            <a:pPr>
              <a:lnSpc>
                <a:spcPct val="80000"/>
              </a:lnSpc>
              <a:buNone/>
            </a:pPr>
            <a:r>
              <a:rPr lang="fr-FR" sz="1800" dirty="0" smtClean="0">
                <a:solidFill>
                  <a:schemeClr val="bg1"/>
                </a:solidFill>
                <a:latin typeface="Times New Roman" pitchFamily="18" charset="0"/>
              </a:rPr>
              <a:t>(10) paresthésies ( sensations d’engourdissement ou de picotement )</a:t>
            </a:r>
          </a:p>
          <a:p>
            <a:pPr>
              <a:lnSpc>
                <a:spcPct val="80000"/>
              </a:lnSpc>
              <a:buNone/>
            </a:pPr>
            <a:r>
              <a:rPr lang="fr-FR" sz="1800" dirty="0" smtClean="0">
                <a:solidFill>
                  <a:schemeClr val="bg1"/>
                </a:solidFill>
                <a:latin typeface="Times New Roman" pitchFamily="18" charset="0"/>
              </a:rPr>
              <a:t>(11) déréalisation ( sentiments d’irréalité ) ou dépersonnalisation ( être détaché de soi )</a:t>
            </a:r>
          </a:p>
          <a:p>
            <a:pPr>
              <a:lnSpc>
                <a:spcPct val="80000"/>
              </a:lnSpc>
              <a:buFont typeface="Monotype Sorts" charset="0"/>
              <a:buNone/>
            </a:pPr>
            <a:r>
              <a:rPr lang="fr-FR" sz="1800" dirty="0" smtClean="0">
                <a:solidFill>
                  <a:schemeClr val="bg1"/>
                </a:solidFill>
                <a:latin typeface="Times New Roman" pitchFamily="18" charset="0"/>
              </a:rPr>
              <a:t>(12)</a:t>
            </a:r>
            <a:r>
              <a:rPr lang="fr-FR" sz="1800" dirty="0" smtClean="0">
                <a:latin typeface="Times New Roman" pitchFamily="18" charset="0"/>
              </a:rPr>
              <a:t> </a:t>
            </a:r>
            <a:r>
              <a:rPr lang="fr-FR" sz="1800" i="1" dirty="0" smtClean="0">
                <a:solidFill>
                  <a:srgbClr val="FFFF00"/>
                </a:solidFill>
                <a:latin typeface="Times New Roman" pitchFamily="18" charset="0"/>
              </a:rPr>
              <a:t>peur de perdre le contrôle de soi ou de devenir fou</a:t>
            </a:r>
          </a:p>
          <a:p>
            <a:pPr>
              <a:lnSpc>
                <a:spcPct val="80000"/>
              </a:lnSpc>
              <a:buFont typeface="Monotype Sorts" charset="0"/>
              <a:buNone/>
            </a:pPr>
            <a:r>
              <a:rPr lang="fr-FR" sz="1800" dirty="0" smtClean="0">
                <a:solidFill>
                  <a:schemeClr val="bg1"/>
                </a:solidFill>
                <a:latin typeface="Times New Roman" pitchFamily="18" charset="0"/>
              </a:rPr>
              <a:t>(13)</a:t>
            </a:r>
            <a:r>
              <a:rPr lang="fr-FR" sz="1800" dirty="0" smtClean="0">
                <a:latin typeface="Times New Roman" pitchFamily="18" charset="0"/>
              </a:rPr>
              <a:t> </a:t>
            </a:r>
            <a:r>
              <a:rPr lang="fr-FR" sz="1800" i="1" dirty="0" smtClean="0">
                <a:solidFill>
                  <a:srgbClr val="FFFF00"/>
                </a:solidFill>
                <a:latin typeface="Times New Roman" pitchFamily="18" charset="0"/>
              </a:rPr>
              <a:t>peur de mourir</a:t>
            </a:r>
          </a:p>
          <a:p>
            <a:pPr>
              <a:lnSpc>
                <a:spcPct val="80000"/>
              </a:lnSpc>
              <a:buFont typeface="Monotype Sorts" charset="0"/>
              <a:buNone/>
            </a:pPr>
            <a:endParaRPr lang="fr-BE" sz="1800" dirty="0" smtClean="0">
              <a:solidFill>
                <a:schemeClr val="bg1"/>
              </a:solidFill>
              <a:latin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custDataLst>
              <p:tags r:id="rId1"/>
            </p:custDataLst>
          </p:nvPr>
        </p:nvSpPr>
        <p:spPr>
          <a:xfrm>
            <a:off x="0" y="228600"/>
            <a:ext cx="9144000" cy="1143000"/>
          </a:xfrm>
        </p:spPr>
        <p:txBody>
          <a:bodyPr>
            <a:normAutofit/>
          </a:bodyPr>
          <a:lstStyle/>
          <a:p>
            <a:pPr eaLnBrk="1" hangingPunct="1"/>
            <a:r>
              <a:rPr lang="fr-FR" sz="3200" b="1" dirty="0" smtClean="0"/>
              <a:t>CARACT</a:t>
            </a:r>
            <a:r>
              <a:rPr lang="fr-FR" sz="3200" b="1" dirty="0" smtClean="0">
                <a:latin typeface="Times New Roman"/>
                <a:cs typeface="Times New Roman"/>
              </a:rPr>
              <a:t>É</a:t>
            </a:r>
            <a:r>
              <a:rPr lang="fr-FR" sz="3200" b="1" dirty="0" smtClean="0"/>
              <a:t>RISTIQUES DES DIFF</a:t>
            </a:r>
            <a:r>
              <a:rPr lang="fr-FR" sz="3200" b="1" dirty="0" smtClean="0">
                <a:latin typeface="Times New Roman"/>
                <a:cs typeface="Times New Roman"/>
              </a:rPr>
              <a:t>É</a:t>
            </a:r>
            <a:r>
              <a:rPr lang="fr-FR" sz="3200" b="1" dirty="0" smtClean="0"/>
              <a:t>RENTS TROUBLES ANXIEUX LES PLUS COMMUNS</a:t>
            </a:r>
          </a:p>
        </p:txBody>
      </p:sp>
      <p:sp>
        <p:nvSpPr>
          <p:cNvPr id="10243" name="Rectangle 1027"/>
          <p:cNvSpPr txBox="1">
            <a:spLocks noGrp="1" noChangeArrowheads="1"/>
          </p:cNvSpPr>
          <p:nvPr>
            <p:ph idx="1"/>
            <p:custDataLst>
              <p:tags r:id="rId2"/>
            </p:custDataLst>
          </p:nvPr>
        </p:nvSpPr>
        <p:spPr>
          <a:xfrm>
            <a:off x="0" y="1447800"/>
            <a:ext cx="9144000" cy="5410200"/>
          </a:xfrm>
          <a:effectLst>
            <a:outerShdw blurRad="50800" dist="38100" dir="2700000" algn="tl" rotWithShape="0">
              <a:prstClr val="black">
                <a:alpha val="40000"/>
              </a:prstClr>
            </a:outerShdw>
          </a:effectLst>
        </p:spPr>
        <p:txBody>
          <a:bodyPr lIns="91440" tIns="45720" rIns="91440" bIns="45720" rtlCol="0">
            <a:normAutofit/>
          </a:bodyPr>
          <a:lstStyle/>
          <a:p>
            <a:pPr marL="342900" indent="-342900" defTabSz="516508" eaLnBrk="1" fontAlgn="auto" hangingPunct="1">
              <a:lnSpc>
                <a:spcPct val="90000"/>
              </a:lnSpc>
              <a:spcAft>
                <a:spcPts val="0"/>
              </a:spcAft>
              <a:buClr>
                <a:srgbClr val="FFFF00"/>
              </a:buClr>
              <a:defRPr/>
            </a:pPr>
            <a:endParaRPr lang="fr-BE" sz="2600" dirty="0" smtClean="0"/>
          </a:p>
          <a:p>
            <a:pPr marL="342900" indent="-342900" defTabSz="516508" eaLnBrk="1" fontAlgn="auto" hangingPunct="1">
              <a:lnSpc>
                <a:spcPct val="90000"/>
              </a:lnSpc>
              <a:spcAft>
                <a:spcPts val="0"/>
              </a:spcAft>
              <a:buClr>
                <a:srgbClr val="FFFF00"/>
              </a:buClr>
              <a:defRPr/>
            </a:pPr>
            <a:endParaRPr lang="fr-BE" sz="800" dirty="0" smtClean="0"/>
          </a:p>
          <a:p>
            <a:pPr marL="342900" indent="-342900" defTabSz="516508" eaLnBrk="1" fontAlgn="auto" hangingPunct="1">
              <a:lnSpc>
                <a:spcPct val="90000"/>
              </a:lnSpc>
              <a:spcAft>
                <a:spcPts val="0"/>
              </a:spcAft>
              <a:buClr>
                <a:srgbClr val="FFFF00"/>
              </a:buClr>
              <a:defRPr/>
            </a:pPr>
            <a:endParaRPr lang="fr-BE" sz="2600" b="1" i="1" u="sng" dirty="0" smtClean="0">
              <a:solidFill>
                <a:srgbClr val="FFFF00"/>
              </a:solidFill>
            </a:endParaRPr>
          </a:p>
        </p:txBody>
      </p:sp>
      <p:sp>
        <p:nvSpPr>
          <p:cNvPr id="5" name="Espace réservé du numéro de diapositive 4"/>
          <p:cNvSpPr>
            <a:spLocks noGrp="1"/>
          </p:cNvSpPr>
          <p:nvPr>
            <p:ph type="sldNum" sz="quarter" idx="11"/>
            <p:custDataLst>
              <p:tags r:id="rId3"/>
            </p:custDataLst>
          </p:nvPr>
        </p:nvSpPr>
        <p:spPr/>
        <p:txBody>
          <a:bodyPr/>
          <a:lstStyle/>
          <a:p>
            <a:pPr>
              <a:defRPr/>
            </a:pPr>
            <a:fld id="{A96D9FA2-638A-4F09-BA65-613B403B742F}" type="slidenum">
              <a:rPr lang="fr-FR"/>
              <a:pPr>
                <a:defRPr/>
              </a:pPr>
              <a:t>7</a:t>
            </a:fld>
            <a:endParaRPr lang="fr-FR" dirty="0"/>
          </a:p>
        </p:txBody>
      </p:sp>
      <p:graphicFrame>
        <p:nvGraphicFramePr>
          <p:cNvPr id="6" name="Tableau 5"/>
          <p:cNvGraphicFramePr>
            <a:graphicFrameLocks noGrp="1"/>
          </p:cNvGraphicFramePr>
          <p:nvPr/>
        </p:nvGraphicFramePr>
        <p:xfrm>
          <a:off x="89756" y="1340768"/>
          <a:ext cx="8964488" cy="5516880"/>
        </p:xfrm>
        <a:graphic>
          <a:graphicData uri="http://schemas.openxmlformats.org/drawingml/2006/table">
            <a:tbl>
              <a:tblPr firstRow="1" bandRow="1">
                <a:tableStyleId>{5C22544A-7EE6-4342-B048-85BDC9FD1C3A}</a:tableStyleId>
              </a:tblPr>
              <a:tblGrid>
                <a:gridCol w="1673932"/>
                <a:gridCol w="7290556"/>
              </a:tblGrid>
              <a:tr h="370840">
                <a:tc>
                  <a:txBody>
                    <a:bodyPr/>
                    <a:lstStyle/>
                    <a:p>
                      <a:pPr algn="ctr"/>
                      <a:r>
                        <a:rPr lang="fr-BE" sz="2000" b="1" dirty="0" smtClean="0"/>
                        <a:t>TROUBLE</a:t>
                      </a:r>
                      <a:endParaRPr lang="fr-BE" sz="2000" b="1" dirty="0"/>
                    </a:p>
                  </a:txBody>
                  <a:tcPr/>
                </a:tc>
                <a:tc>
                  <a:txBody>
                    <a:bodyPr/>
                    <a:lstStyle/>
                    <a:p>
                      <a:pPr algn="ctr"/>
                      <a:r>
                        <a:rPr lang="fr-BE" sz="2000" b="1" dirty="0" smtClean="0"/>
                        <a:t>CRITERE A</a:t>
                      </a:r>
                      <a:endParaRPr lang="fr-BE" sz="2000" b="1" dirty="0"/>
                    </a:p>
                  </a:txBody>
                  <a:tcPr/>
                </a:tc>
              </a:tr>
              <a:tr h="370840">
                <a:tc>
                  <a:txBody>
                    <a:bodyPr/>
                    <a:lstStyle/>
                    <a:p>
                      <a:r>
                        <a:rPr lang="fr-BE" sz="1800" dirty="0" smtClean="0"/>
                        <a:t>Agoraphobie</a:t>
                      </a:r>
                      <a:endParaRPr lang="fr-BE" sz="1800" dirty="0"/>
                    </a:p>
                  </a:txBody>
                  <a:tcPr/>
                </a:tc>
                <a:tc>
                  <a:txBody>
                    <a:bodyPr/>
                    <a:lstStyle/>
                    <a:p>
                      <a:r>
                        <a:rPr lang="fr-BE" sz="1800" dirty="0" smtClean="0"/>
                        <a:t>Peur</a:t>
                      </a:r>
                      <a:r>
                        <a:rPr lang="fr-BE" sz="1800" baseline="0" dirty="0" smtClean="0"/>
                        <a:t> ou anxiété marquées par 2 (ou plus) des situations suivantes: utiliser les transports en communs, être dans des endroits ouverts, dans des endroits clos, dans une file d’attente ou une foule, être seul hors de chez soi)</a:t>
                      </a:r>
                      <a:endParaRPr lang="fr-BE" sz="1800" dirty="0"/>
                    </a:p>
                  </a:txBody>
                  <a:tcPr/>
                </a:tc>
              </a:tr>
              <a:tr h="370840">
                <a:tc>
                  <a:txBody>
                    <a:bodyPr/>
                    <a:lstStyle/>
                    <a:p>
                      <a:r>
                        <a:rPr lang="fr-BE" sz="1800" dirty="0" smtClean="0"/>
                        <a:t>Anxiété</a:t>
                      </a:r>
                      <a:r>
                        <a:rPr lang="fr-BE" sz="1800" baseline="0" dirty="0" smtClean="0"/>
                        <a:t> généralisée</a:t>
                      </a:r>
                      <a:endParaRPr lang="fr-BE" sz="1800" dirty="0"/>
                    </a:p>
                  </a:txBody>
                  <a:tcPr/>
                </a:tc>
                <a:tc>
                  <a:txBody>
                    <a:bodyPr/>
                    <a:lstStyle/>
                    <a:p>
                      <a:r>
                        <a:rPr lang="fr-BE" sz="1800" dirty="0" smtClean="0"/>
                        <a:t>Anxiété</a:t>
                      </a:r>
                      <a:r>
                        <a:rPr lang="fr-BE" sz="1800" baseline="0" dirty="0" smtClean="0"/>
                        <a:t> et soucis excessifs (attente avec appréhension) survenant la plupart du temps durant au moins 6 mois concernant un certain nombre d’événements ou d’activités (travail, performances scolaires, etc.)</a:t>
                      </a:r>
                      <a:endParaRPr lang="fr-BE" sz="1800" dirty="0"/>
                    </a:p>
                  </a:txBody>
                  <a:tcPr/>
                </a:tc>
              </a:tr>
              <a:tr h="150832">
                <a:tc>
                  <a:txBody>
                    <a:bodyPr/>
                    <a:lstStyle/>
                    <a:p>
                      <a:endParaRPr lang="fr-BE" sz="1800" dirty="0"/>
                    </a:p>
                  </a:txBody>
                  <a:tcPr/>
                </a:tc>
                <a:tc>
                  <a:txBody>
                    <a:bodyPr/>
                    <a:lstStyle/>
                    <a:p>
                      <a:endParaRPr lang="fr-BE" sz="1800" dirty="0"/>
                    </a:p>
                  </a:txBody>
                  <a:tcPr/>
                </a:tc>
              </a:tr>
              <a:tr h="370840">
                <a:tc>
                  <a:txBody>
                    <a:bodyPr/>
                    <a:lstStyle/>
                    <a:p>
                      <a:r>
                        <a:rPr lang="fr-BE" sz="1800" dirty="0" smtClean="0"/>
                        <a:t>Trouble</a:t>
                      </a:r>
                      <a:r>
                        <a:rPr lang="fr-BE" sz="1800" baseline="0" dirty="0" smtClean="0"/>
                        <a:t> obsessionnel-compulsif</a:t>
                      </a:r>
                      <a:endParaRPr lang="fr-BE" sz="1800" dirty="0"/>
                    </a:p>
                  </a:txBody>
                  <a:tcPr/>
                </a:tc>
                <a:tc>
                  <a:txBody>
                    <a:bodyPr/>
                    <a:lstStyle/>
                    <a:p>
                      <a:r>
                        <a:rPr lang="fr-BE" sz="1800" dirty="0" smtClean="0"/>
                        <a:t>Présence d’obsessions</a:t>
                      </a:r>
                      <a:r>
                        <a:rPr lang="fr-BE" sz="1800" baseline="0" dirty="0" smtClean="0"/>
                        <a:t> (pensées, pulsions ou images récurrentes et persistantes ressenties comme intrusives, inopportunes et causant une détresse) et/ou de compulsions (comportements répétitifs ou actes mentaux  que le sujet se sent poussé à accomplir en réponse à une obsession.</a:t>
                      </a:r>
                    </a:p>
                    <a:p>
                      <a:r>
                        <a:rPr lang="fr-BE" sz="1800" i="1" baseline="0" dirty="0" smtClean="0"/>
                        <a:t>Patterns : doute/vérification; contamination lavage; …</a:t>
                      </a:r>
                      <a:endParaRPr lang="fr-BE" sz="1800" i="1" dirty="0"/>
                    </a:p>
                  </a:txBody>
                  <a:tcPr/>
                </a:tc>
              </a:tr>
              <a:tr h="370840">
                <a:tc>
                  <a:txBody>
                    <a:bodyPr/>
                    <a:lstStyle/>
                    <a:p>
                      <a:r>
                        <a:rPr lang="fr-BE" sz="1800" dirty="0" smtClean="0"/>
                        <a:t>Trouble</a:t>
                      </a:r>
                      <a:r>
                        <a:rPr lang="fr-BE" sz="1800" baseline="0" dirty="0" smtClean="0"/>
                        <a:t> stress post-traumatique</a:t>
                      </a:r>
                      <a:endParaRPr lang="fr-BE" sz="1800" dirty="0"/>
                    </a:p>
                  </a:txBody>
                  <a:tcPr/>
                </a:tc>
                <a:tc>
                  <a:txBody>
                    <a:bodyPr/>
                    <a:lstStyle/>
                    <a:p>
                      <a:r>
                        <a:rPr lang="fr-BE" sz="1800" spc="-40" dirty="0" smtClean="0"/>
                        <a:t>Suite</a:t>
                      </a:r>
                      <a:r>
                        <a:rPr lang="fr-BE" sz="1800" spc="-40" baseline="0" dirty="0" smtClean="0"/>
                        <a:t> à l’exposition (directe, comme témoin, par un proche) à la mort effective ou à une menace de mort, à une blessure grave ou à des violences sexuelles, la personne présente des symptômes anxieux dans des contextes similaires au trauma, elle a tendance à les éviter, à revivre l’évènement de différentes façons et elle présente un émoussement général de la réactivité générale</a:t>
                      </a:r>
                      <a:endParaRPr lang="fr-BE" sz="1800" spc="-4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
            </p:custDataLst>
          </p:nvPr>
        </p:nvSpPr>
        <p:spPr>
          <a:xfrm>
            <a:off x="0" y="76200"/>
            <a:ext cx="9067800" cy="1295400"/>
          </a:xfrm>
        </p:spPr>
        <p:txBody>
          <a:bodyPr/>
          <a:lstStyle/>
          <a:p>
            <a:pPr eaLnBrk="1" hangingPunct="1"/>
            <a:r>
              <a:rPr lang="fr-FR" smtClean="0"/>
              <a:t/>
            </a:r>
            <a:br>
              <a:rPr lang="fr-FR" smtClean="0"/>
            </a:br>
            <a:endParaRPr lang="fr-FR" smtClean="0"/>
          </a:p>
        </p:txBody>
      </p:sp>
      <p:sp>
        <p:nvSpPr>
          <p:cNvPr id="27651" name="Rectangle 3"/>
          <p:cNvSpPr>
            <a:spLocks noGrp="1" noChangeArrowheads="1"/>
          </p:cNvSpPr>
          <p:nvPr>
            <p:ph idx="1"/>
            <p:custDataLst>
              <p:tags r:id="rId2"/>
            </p:custDataLst>
          </p:nvPr>
        </p:nvSpPr>
        <p:spPr>
          <a:xfrm>
            <a:off x="76200" y="1676400"/>
            <a:ext cx="8991600" cy="5105400"/>
          </a:xfrm>
        </p:spPr>
        <p:txBody>
          <a:bodyPr/>
          <a:lstStyle/>
          <a:p>
            <a:pPr eaLnBrk="1" hangingPunct="1">
              <a:buFont typeface="Monotype Sorts"/>
              <a:buNone/>
            </a:pPr>
            <a:endParaRPr lang="fr-FR" smtClean="0"/>
          </a:p>
          <a:p>
            <a:pPr eaLnBrk="1" hangingPunct="1">
              <a:buFont typeface="Monotype Sorts"/>
              <a:buNone/>
            </a:pPr>
            <a:endParaRPr lang="fr-FR" smtClean="0"/>
          </a:p>
        </p:txBody>
      </p:sp>
      <p:sp>
        <p:nvSpPr>
          <p:cNvPr id="27652" name="Rectangle 4"/>
          <p:cNvSpPr>
            <a:spLocks noChangeArrowheads="1"/>
          </p:cNvSpPr>
          <p:nvPr>
            <p:custDataLst>
              <p:tags r:id="rId3"/>
            </p:custDataLst>
          </p:nvPr>
        </p:nvSpPr>
        <p:spPr bwMode="auto">
          <a:xfrm>
            <a:off x="76200" y="76200"/>
            <a:ext cx="8991600" cy="1219200"/>
          </a:xfrm>
          <a:prstGeom prst="rect">
            <a:avLst/>
          </a:prstGeom>
          <a:noFill/>
          <a:ln w="12700">
            <a:noFill/>
            <a:miter lim="800000"/>
            <a:headEnd/>
            <a:tailEnd/>
          </a:ln>
        </p:spPr>
        <p:txBody>
          <a:bodyPr lIns="90488" tIns="44450" rIns="90488" bIns="44450" anchor="b"/>
          <a:lstStyle/>
          <a:p>
            <a:pPr algn="ctr" eaLnBrk="0" hangingPunct="0"/>
            <a:r>
              <a:rPr lang="fr-FR" sz="2400" dirty="0">
                <a:solidFill>
                  <a:srgbClr val="FFFF00"/>
                </a:solidFill>
                <a:latin typeface="Book Antiqua" pitchFamily="18" charset="0"/>
              </a:rPr>
              <a:t/>
            </a:r>
            <a:br>
              <a:rPr lang="fr-FR" sz="2400" dirty="0">
                <a:solidFill>
                  <a:srgbClr val="FFFF00"/>
                </a:solidFill>
                <a:latin typeface="Book Antiqua" pitchFamily="18" charset="0"/>
              </a:rPr>
            </a:br>
            <a:r>
              <a:rPr lang="fr-FR" sz="3200" b="1" dirty="0">
                <a:solidFill>
                  <a:srgbClr val="FFFF00"/>
                </a:solidFill>
                <a:latin typeface="Book Antiqua" pitchFamily="18" charset="0"/>
              </a:rPr>
              <a:t> </a:t>
            </a:r>
            <a:r>
              <a:rPr lang="fr-FR" sz="3200" b="1" dirty="0">
                <a:solidFill>
                  <a:schemeClr val="tx1"/>
                </a:solidFill>
                <a:latin typeface="Book Antiqua" pitchFamily="18" charset="0"/>
              </a:rPr>
              <a:t>LES </a:t>
            </a:r>
            <a:r>
              <a:rPr lang="fr-FR" sz="3200" b="1" dirty="0" smtClean="0">
                <a:solidFill>
                  <a:schemeClr val="tx1"/>
                </a:solidFill>
                <a:latin typeface="Book Antiqua" pitchFamily="18" charset="0"/>
              </a:rPr>
              <a:t>CROYANCES DYSFONCTIONNELLES DANS </a:t>
            </a:r>
            <a:r>
              <a:rPr lang="fr-FR" sz="3200" b="1" dirty="0">
                <a:solidFill>
                  <a:schemeClr val="tx1"/>
                </a:solidFill>
                <a:latin typeface="Book Antiqua" pitchFamily="18" charset="0"/>
              </a:rPr>
              <a:t>LES TROUBLES DE L’ANXIÉTÉ  </a:t>
            </a:r>
          </a:p>
        </p:txBody>
      </p:sp>
      <p:sp>
        <p:nvSpPr>
          <p:cNvPr id="27653" name="Rectangle 5"/>
          <p:cNvSpPr>
            <a:spLocks noChangeArrowheads="1"/>
          </p:cNvSpPr>
          <p:nvPr>
            <p:custDataLst>
              <p:tags r:id="rId4"/>
            </p:custDataLst>
          </p:nvPr>
        </p:nvSpPr>
        <p:spPr bwMode="auto">
          <a:xfrm>
            <a:off x="0" y="1484313"/>
            <a:ext cx="9144000" cy="5602287"/>
          </a:xfrm>
          <a:prstGeom prst="rect">
            <a:avLst/>
          </a:prstGeom>
          <a:noFill/>
          <a:ln w="12700">
            <a:noFill/>
            <a:miter lim="800000"/>
            <a:headEnd/>
            <a:tailEnd/>
          </a:ln>
        </p:spPr>
        <p:txBody>
          <a:bodyPr lIns="90488" tIns="44450" rIns="90488" bIns="44450"/>
          <a:lstStyle/>
          <a:p>
            <a:pPr eaLnBrk="0" hangingPunct="0">
              <a:spcBef>
                <a:spcPct val="20000"/>
              </a:spcBef>
            </a:pPr>
            <a:r>
              <a:rPr lang="fr-FR" sz="2000" dirty="0">
                <a:solidFill>
                  <a:schemeClr val="tx1"/>
                </a:solidFill>
                <a:latin typeface="Times New Roman" pitchFamily="18" charset="0"/>
              </a:rPr>
              <a:t>Dans les </a:t>
            </a:r>
            <a:r>
              <a:rPr lang="fr-FR" sz="2000" b="1" dirty="0">
                <a:solidFill>
                  <a:srgbClr val="FFFF00"/>
                </a:solidFill>
                <a:latin typeface="Times New Roman" pitchFamily="18" charset="0"/>
              </a:rPr>
              <a:t>troubles de l’anxiété</a:t>
            </a:r>
            <a:r>
              <a:rPr lang="fr-FR" sz="2000" dirty="0">
                <a:solidFill>
                  <a:schemeClr val="tx1"/>
                </a:solidFill>
                <a:latin typeface="Times New Roman" pitchFamily="18" charset="0"/>
              </a:rPr>
              <a:t>, les croyances </a:t>
            </a:r>
            <a:r>
              <a:rPr lang="fr-FR" sz="2000" dirty="0" smtClean="0">
                <a:solidFill>
                  <a:schemeClr val="tx1"/>
                </a:solidFill>
                <a:latin typeface="Times New Roman" pitchFamily="18" charset="0"/>
              </a:rPr>
              <a:t>s’articulent </a:t>
            </a:r>
            <a:r>
              <a:rPr lang="fr-FR" sz="2000" dirty="0">
                <a:solidFill>
                  <a:schemeClr val="tx1"/>
                </a:solidFill>
                <a:latin typeface="Times New Roman" pitchFamily="18" charset="0"/>
              </a:rPr>
              <a:t>autour du thème de </a:t>
            </a:r>
            <a:r>
              <a:rPr lang="fr-FR" sz="2000" b="1" dirty="0">
                <a:solidFill>
                  <a:srgbClr val="FFFF00"/>
                </a:solidFill>
                <a:latin typeface="Times New Roman" pitchFamily="18" charset="0"/>
              </a:rPr>
              <a:t>danger (surestimation du danger)</a:t>
            </a:r>
            <a:r>
              <a:rPr lang="fr-FR" sz="2000" dirty="0">
                <a:solidFill>
                  <a:schemeClr val="tx1"/>
                </a:solidFill>
                <a:latin typeface="Times New Roman" pitchFamily="18" charset="0"/>
              </a:rPr>
              <a:t> dans un domaine particulier  et d’une capacité réduite à faire face  (</a:t>
            </a:r>
            <a:r>
              <a:rPr lang="fr-FR" sz="2000" b="1" dirty="0">
                <a:solidFill>
                  <a:srgbClr val="FFFF00"/>
                </a:solidFill>
                <a:latin typeface="Times New Roman" pitchFamily="18" charset="0"/>
              </a:rPr>
              <a:t>sous-estimation des capacités</a:t>
            </a:r>
            <a:r>
              <a:rPr lang="fr-FR" sz="2000" b="1" dirty="0">
                <a:solidFill>
                  <a:schemeClr val="tx1"/>
                </a:solidFill>
                <a:latin typeface="Times New Roman" pitchFamily="18" charset="0"/>
              </a:rPr>
              <a:t>)</a:t>
            </a:r>
            <a:r>
              <a:rPr lang="fr-FR" sz="2000" dirty="0">
                <a:solidFill>
                  <a:schemeClr val="tx1"/>
                </a:solidFill>
                <a:latin typeface="Times New Roman" pitchFamily="18" charset="0"/>
              </a:rPr>
              <a:t> </a:t>
            </a:r>
          </a:p>
          <a:p>
            <a:pPr eaLnBrk="0" hangingPunct="0">
              <a:spcBef>
                <a:spcPct val="20000"/>
              </a:spcBef>
            </a:pPr>
            <a:endParaRPr lang="fr-BE" sz="800" dirty="0">
              <a:solidFill>
                <a:schemeClr val="tx1"/>
              </a:solidFill>
              <a:latin typeface="Times New Roman" pitchFamily="18" charset="0"/>
            </a:endParaRPr>
          </a:p>
          <a:p>
            <a:pPr eaLnBrk="0" hangingPunct="0">
              <a:lnSpc>
                <a:spcPct val="60000"/>
              </a:lnSpc>
              <a:spcBef>
                <a:spcPct val="20000"/>
              </a:spcBef>
            </a:pPr>
            <a:r>
              <a:rPr lang="fr-BE" sz="1800" dirty="0">
                <a:solidFill>
                  <a:schemeClr val="tx1"/>
                </a:solidFill>
                <a:latin typeface="Times New Roman" pitchFamily="18" charset="0"/>
              </a:rPr>
              <a:t>   </a:t>
            </a:r>
            <a:r>
              <a:rPr lang="fr-FR" sz="2000" dirty="0">
                <a:solidFill>
                  <a:schemeClr val="tx1"/>
                </a:solidFill>
                <a:latin typeface="Times New Roman" pitchFamily="18" charset="0"/>
              </a:rPr>
              <a:t>TAG                      croyances relatives à l’incapacité générale de faire face, croyances </a:t>
            </a:r>
            <a:endParaRPr lang="fr-BE" sz="2000" dirty="0">
              <a:solidFill>
                <a:schemeClr val="tx1"/>
              </a:solidFill>
              <a:latin typeface="Times New Roman" pitchFamily="18" charset="0"/>
            </a:endParaRPr>
          </a:p>
          <a:p>
            <a:pPr eaLnBrk="0" hangingPunct="0">
              <a:lnSpc>
                <a:spcPct val="60000"/>
              </a:lnSpc>
              <a:spcBef>
                <a:spcPct val="20000"/>
              </a:spcBef>
            </a:pPr>
            <a:r>
              <a:rPr lang="fr-BE" sz="2000" dirty="0">
                <a:solidFill>
                  <a:schemeClr val="tx1"/>
                </a:solidFill>
                <a:latin typeface="Times New Roman" pitchFamily="18" charset="0"/>
              </a:rPr>
              <a:t>                                 </a:t>
            </a:r>
            <a:r>
              <a:rPr lang="fr-FR" sz="2000" dirty="0">
                <a:solidFill>
                  <a:schemeClr val="tx1"/>
                </a:solidFill>
                <a:latin typeface="Times New Roman" pitchFamily="18" charset="0"/>
              </a:rPr>
              <a:t>positives et négatives sur l’inquiétude elle-même</a:t>
            </a:r>
          </a:p>
          <a:p>
            <a:pPr marL="190500" lvl="1" eaLnBrk="0" hangingPunct="0">
              <a:lnSpc>
                <a:spcPct val="50000"/>
              </a:lnSpc>
              <a:spcBef>
                <a:spcPct val="20000"/>
              </a:spcBef>
            </a:pPr>
            <a:endParaRPr lang="fr-BE" sz="1800" dirty="0">
              <a:solidFill>
                <a:schemeClr val="tx1"/>
              </a:solidFill>
              <a:latin typeface="Times New Roman" pitchFamily="18" charset="0"/>
            </a:endParaRPr>
          </a:p>
          <a:p>
            <a:pPr marL="190500" lvl="1" eaLnBrk="0" hangingPunct="0">
              <a:lnSpc>
                <a:spcPct val="60000"/>
              </a:lnSpc>
              <a:spcBef>
                <a:spcPct val="20000"/>
              </a:spcBef>
            </a:pPr>
            <a:r>
              <a:rPr lang="fr-FR" sz="2000" dirty="0">
                <a:solidFill>
                  <a:schemeClr val="tx1"/>
                </a:solidFill>
                <a:latin typeface="Times New Roman" pitchFamily="18" charset="0"/>
              </a:rPr>
              <a:t>TAP                      croyances relatives à la nature dangereuses des symptômes </a:t>
            </a:r>
            <a:endParaRPr lang="fr-BE" sz="2000" dirty="0">
              <a:solidFill>
                <a:schemeClr val="tx1"/>
              </a:solidFill>
              <a:latin typeface="Times New Roman" pitchFamily="18" charset="0"/>
            </a:endParaRPr>
          </a:p>
          <a:p>
            <a:pPr marL="190500" lvl="1" eaLnBrk="0" hangingPunct="0">
              <a:lnSpc>
                <a:spcPct val="60000"/>
              </a:lnSpc>
              <a:spcBef>
                <a:spcPct val="20000"/>
              </a:spcBef>
            </a:pPr>
            <a:r>
              <a:rPr lang="fr-BE" sz="2000" dirty="0">
                <a:solidFill>
                  <a:schemeClr val="tx1"/>
                </a:solidFill>
                <a:latin typeface="Times New Roman" pitchFamily="18" charset="0"/>
              </a:rPr>
              <a:t>                              </a:t>
            </a:r>
            <a:r>
              <a:rPr lang="fr-FR" sz="2000" dirty="0">
                <a:solidFill>
                  <a:schemeClr val="tx1"/>
                </a:solidFill>
                <a:latin typeface="Times New Roman" pitchFamily="18" charset="0"/>
              </a:rPr>
              <a:t>d’anxiété et autres sensations physiques</a:t>
            </a:r>
          </a:p>
          <a:p>
            <a:pPr marL="190500" lvl="1" eaLnBrk="0" hangingPunct="0">
              <a:lnSpc>
                <a:spcPct val="50000"/>
              </a:lnSpc>
              <a:spcBef>
                <a:spcPct val="20000"/>
              </a:spcBef>
            </a:pPr>
            <a:endParaRPr lang="fr-FR" sz="1800" dirty="0">
              <a:solidFill>
                <a:schemeClr val="tx1"/>
              </a:solidFill>
              <a:latin typeface="Times New Roman" pitchFamily="18" charset="0"/>
            </a:endParaRPr>
          </a:p>
          <a:p>
            <a:pPr eaLnBrk="0" hangingPunct="0">
              <a:lnSpc>
                <a:spcPct val="60000"/>
              </a:lnSpc>
              <a:spcBef>
                <a:spcPct val="20000"/>
              </a:spcBef>
            </a:pPr>
            <a:r>
              <a:rPr lang="fr-BE" sz="2000" dirty="0">
                <a:solidFill>
                  <a:schemeClr val="tx1"/>
                </a:solidFill>
                <a:latin typeface="Times New Roman" pitchFamily="18" charset="0"/>
              </a:rPr>
              <a:t> </a:t>
            </a:r>
            <a:r>
              <a:rPr lang="fr-FR" sz="2000" dirty="0">
                <a:solidFill>
                  <a:schemeClr val="tx1"/>
                </a:solidFill>
                <a:latin typeface="Times New Roman" pitchFamily="18" charset="0"/>
              </a:rPr>
              <a:t>Phobie spécifique  croyances associant un objet ou une situation à un danger et </a:t>
            </a:r>
            <a:endParaRPr lang="fr-BE" sz="2000" dirty="0">
              <a:solidFill>
                <a:schemeClr val="tx1"/>
              </a:solidFill>
              <a:latin typeface="Times New Roman" pitchFamily="18" charset="0"/>
            </a:endParaRPr>
          </a:p>
          <a:p>
            <a:pPr eaLnBrk="0" hangingPunct="0">
              <a:lnSpc>
                <a:spcPct val="60000"/>
              </a:lnSpc>
              <a:spcBef>
                <a:spcPct val="20000"/>
              </a:spcBef>
            </a:pPr>
            <a:r>
              <a:rPr lang="fr-BE" sz="2000" dirty="0">
                <a:solidFill>
                  <a:schemeClr val="tx1"/>
                </a:solidFill>
                <a:latin typeface="Times New Roman" pitchFamily="18" charset="0"/>
              </a:rPr>
              <a:t>                                </a:t>
            </a:r>
            <a:r>
              <a:rPr lang="fr-FR" sz="2000" dirty="0">
                <a:solidFill>
                  <a:schemeClr val="tx1"/>
                </a:solidFill>
                <a:latin typeface="Times New Roman" pitchFamily="18" charset="0"/>
              </a:rPr>
              <a:t>croyances relatives aux  événements négatifs qui pourraient </a:t>
            </a:r>
            <a:endParaRPr lang="fr-BE" sz="2000" dirty="0">
              <a:solidFill>
                <a:schemeClr val="tx1"/>
              </a:solidFill>
              <a:latin typeface="Times New Roman" pitchFamily="18" charset="0"/>
            </a:endParaRPr>
          </a:p>
          <a:p>
            <a:pPr eaLnBrk="0" hangingPunct="0">
              <a:lnSpc>
                <a:spcPct val="60000"/>
              </a:lnSpc>
              <a:spcBef>
                <a:spcPct val="20000"/>
              </a:spcBef>
            </a:pPr>
            <a:r>
              <a:rPr lang="fr-BE" sz="2000" dirty="0">
                <a:solidFill>
                  <a:schemeClr val="tx1"/>
                </a:solidFill>
                <a:latin typeface="Times New Roman" pitchFamily="18" charset="0"/>
              </a:rPr>
              <a:t>                                </a:t>
            </a:r>
            <a:r>
              <a:rPr lang="fr-FR" sz="2000" dirty="0">
                <a:solidFill>
                  <a:schemeClr val="tx1"/>
                </a:solidFill>
                <a:latin typeface="Times New Roman" pitchFamily="18" charset="0"/>
              </a:rPr>
              <a:t>découler de l’exposition au stimulus phobogène</a:t>
            </a:r>
          </a:p>
          <a:p>
            <a:pPr eaLnBrk="0" hangingPunct="0">
              <a:lnSpc>
                <a:spcPct val="50000"/>
              </a:lnSpc>
              <a:spcBef>
                <a:spcPct val="20000"/>
              </a:spcBef>
            </a:pPr>
            <a:endParaRPr lang="fr-FR" sz="1800" dirty="0">
              <a:solidFill>
                <a:schemeClr val="tx1"/>
              </a:solidFill>
              <a:latin typeface="Times New Roman" pitchFamily="18" charset="0"/>
            </a:endParaRPr>
          </a:p>
          <a:p>
            <a:pPr eaLnBrk="0" hangingPunct="0">
              <a:lnSpc>
                <a:spcPct val="60000"/>
              </a:lnSpc>
              <a:spcBef>
                <a:spcPct val="20000"/>
              </a:spcBef>
            </a:pPr>
            <a:r>
              <a:rPr lang="fr-FR" sz="1800" dirty="0">
                <a:solidFill>
                  <a:schemeClr val="tx1"/>
                </a:solidFill>
                <a:latin typeface="Times New Roman" pitchFamily="18" charset="0"/>
              </a:rPr>
              <a:t>   </a:t>
            </a:r>
            <a:r>
              <a:rPr lang="fr-FR" sz="2000" dirty="0">
                <a:solidFill>
                  <a:schemeClr val="tx1"/>
                </a:solidFill>
                <a:latin typeface="Times New Roman" pitchFamily="18" charset="0"/>
              </a:rPr>
              <a:t>Phobie sociale      croyances relatives à un danger social suite à l’échec éventuel  de </a:t>
            </a:r>
            <a:endParaRPr lang="fr-BE" sz="2000" dirty="0">
              <a:solidFill>
                <a:schemeClr val="tx1"/>
              </a:solidFill>
              <a:latin typeface="Times New Roman" pitchFamily="18" charset="0"/>
            </a:endParaRPr>
          </a:p>
          <a:p>
            <a:pPr eaLnBrk="0" hangingPunct="0">
              <a:lnSpc>
                <a:spcPct val="60000"/>
              </a:lnSpc>
              <a:spcBef>
                <a:spcPct val="20000"/>
              </a:spcBef>
            </a:pPr>
            <a:r>
              <a:rPr lang="fr-BE" sz="2000" dirty="0">
                <a:solidFill>
                  <a:schemeClr val="tx1"/>
                </a:solidFill>
                <a:latin typeface="Times New Roman" pitchFamily="18" charset="0"/>
              </a:rPr>
              <a:t>                                </a:t>
            </a:r>
            <a:r>
              <a:rPr lang="fr-FR" sz="2000" dirty="0">
                <a:solidFill>
                  <a:schemeClr val="tx1"/>
                </a:solidFill>
                <a:latin typeface="Times New Roman" pitchFamily="18" charset="0"/>
              </a:rPr>
              <a:t>sa performance et aux  conséquences  de montrer ses symptômes </a:t>
            </a:r>
            <a:r>
              <a:rPr lang="fr-BE" sz="2000" dirty="0">
                <a:solidFill>
                  <a:schemeClr val="tx1"/>
                </a:solidFill>
                <a:latin typeface="Times New Roman" pitchFamily="18" charset="0"/>
              </a:rPr>
              <a:t>  </a:t>
            </a:r>
          </a:p>
          <a:p>
            <a:pPr eaLnBrk="0" hangingPunct="0">
              <a:lnSpc>
                <a:spcPct val="60000"/>
              </a:lnSpc>
              <a:spcBef>
                <a:spcPct val="20000"/>
              </a:spcBef>
            </a:pPr>
            <a:r>
              <a:rPr lang="fr-BE" sz="2000" dirty="0">
                <a:solidFill>
                  <a:schemeClr val="tx1"/>
                </a:solidFill>
                <a:latin typeface="Times New Roman" pitchFamily="18" charset="0"/>
              </a:rPr>
              <a:t>                                </a:t>
            </a:r>
            <a:r>
              <a:rPr lang="fr-FR" sz="2000" dirty="0">
                <a:solidFill>
                  <a:schemeClr val="tx1"/>
                </a:solidFill>
                <a:latin typeface="Times New Roman" pitchFamily="18" charset="0"/>
              </a:rPr>
              <a:t>d’anxiété</a:t>
            </a:r>
          </a:p>
          <a:p>
            <a:pPr eaLnBrk="0" hangingPunct="0">
              <a:lnSpc>
                <a:spcPct val="50000"/>
              </a:lnSpc>
              <a:spcBef>
                <a:spcPct val="20000"/>
              </a:spcBef>
            </a:pPr>
            <a:endParaRPr lang="fr-FR" sz="1800" dirty="0">
              <a:solidFill>
                <a:schemeClr val="tx1"/>
              </a:solidFill>
              <a:latin typeface="Times New Roman" pitchFamily="18" charset="0"/>
            </a:endParaRPr>
          </a:p>
          <a:p>
            <a:pPr eaLnBrk="0" hangingPunct="0">
              <a:lnSpc>
                <a:spcPct val="60000"/>
              </a:lnSpc>
              <a:spcBef>
                <a:spcPct val="20000"/>
              </a:spcBef>
            </a:pPr>
            <a:r>
              <a:rPr lang="fr-FR" sz="1800" dirty="0">
                <a:solidFill>
                  <a:schemeClr val="tx1"/>
                </a:solidFill>
                <a:latin typeface="Times New Roman" pitchFamily="18" charset="0"/>
              </a:rPr>
              <a:t>   </a:t>
            </a:r>
            <a:r>
              <a:rPr lang="fr-FR" sz="2000" dirty="0">
                <a:solidFill>
                  <a:schemeClr val="tx1"/>
                </a:solidFill>
                <a:latin typeface="Times New Roman" pitchFamily="18" charset="0"/>
              </a:rPr>
              <a:t>TOC                     croyances relatives à la fusion entre la pensée et l’action, au danger </a:t>
            </a:r>
            <a:endParaRPr lang="fr-BE" sz="2000" dirty="0">
              <a:solidFill>
                <a:schemeClr val="tx1"/>
              </a:solidFill>
              <a:latin typeface="Times New Roman" pitchFamily="18" charset="0"/>
            </a:endParaRPr>
          </a:p>
          <a:p>
            <a:pPr eaLnBrk="0" hangingPunct="0">
              <a:lnSpc>
                <a:spcPct val="60000"/>
              </a:lnSpc>
              <a:spcBef>
                <a:spcPct val="20000"/>
              </a:spcBef>
            </a:pPr>
            <a:r>
              <a:rPr lang="fr-BE" sz="2000" dirty="0">
                <a:solidFill>
                  <a:schemeClr val="tx1"/>
                </a:solidFill>
                <a:latin typeface="Times New Roman" pitchFamily="18" charset="0"/>
              </a:rPr>
              <a:t>                                </a:t>
            </a:r>
            <a:r>
              <a:rPr lang="fr-FR" sz="2000" dirty="0">
                <a:solidFill>
                  <a:schemeClr val="tx1"/>
                </a:solidFill>
                <a:latin typeface="Times New Roman" pitchFamily="18" charset="0"/>
              </a:rPr>
              <a:t>et à la puissance des pensées, croyances positives et négatives sur </a:t>
            </a:r>
            <a:r>
              <a:rPr lang="fr-BE" sz="2000" dirty="0">
                <a:solidFill>
                  <a:schemeClr val="tx1"/>
                </a:solidFill>
                <a:latin typeface="Times New Roman" pitchFamily="18" charset="0"/>
              </a:rPr>
              <a:t> </a:t>
            </a:r>
          </a:p>
          <a:p>
            <a:pPr eaLnBrk="0" hangingPunct="0">
              <a:lnSpc>
                <a:spcPct val="60000"/>
              </a:lnSpc>
              <a:spcBef>
                <a:spcPct val="20000"/>
              </a:spcBef>
            </a:pPr>
            <a:r>
              <a:rPr lang="fr-BE" sz="2000" dirty="0">
                <a:solidFill>
                  <a:schemeClr val="tx1"/>
                </a:solidFill>
                <a:latin typeface="Times New Roman" pitchFamily="18" charset="0"/>
              </a:rPr>
              <a:t>                                </a:t>
            </a:r>
            <a:r>
              <a:rPr lang="fr-FR" sz="2000" dirty="0">
                <a:solidFill>
                  <a:schemeClr val="tx1"/>
                </a:solidFill>
                <a:latin typeface="Times New Roman" pitchFamily="18" charset="0"/>
              </a:rPr>
              <a:t>les stratégies de rumination et de neutralisation </a:t>
            </a:r>
          </a:p>
        </p:txBody>
      </p:sp>
      <p:sp>
        <p:nvSpPr>
          <p:cNvPr id="27654" name="Rectangle 6"/>
          <p:cNvSpPr>
            <a:spLocks noChangeArrowheads="1"/>
          </p:cNvSpPr>
          <p:nvPr>
            <p:custDataLst>
              <p:tags r:id="rId5"/>
            </p:custDataLst>
          </p:nvPr>
        </p:nvSpPr>
        <p:spPr bwMode="auto">
          <a:xfrm>
            <a:off x="179388" y="2492375"/>
            <a:ext cx="8839200" cy="4038600"/>
          </a:xfrm>
          <a:prstGeom prst="rect">
            <a:avLst/>
          </a:prstGeom>
          <a:noFill/>
          <a:ln w="12700">
            <a:solidFill>
              <a:schemeClr val="tx1"/>
            </a:solidFill>
            <a:miter lim="800000"/>
            <a:headEnd/>
            <a:tailEnd/>
          </a:ln>
        </p:spPr>
        <p:txBody>
          <a:bodyPr wrap="none" anchor="ctr"/>
          <a:lstStyle/>
          <a:p>
            <a:pPr eaLnBrk="0" hangingPunct="0"/>
            <a:endParaRPr lang="fr-BE"/>
          </a:p>
        </p:txBody>
      </p:sp>
      <p:sp>
        <p:nvSpPr>
          <p:cNvPr id="8" name="Espace réservé du numéro de diapositive 7"/>
          <p:cNvSpPr>
            <a:spLocks noGrp="1"/>
          </p:cNvSpPr>
          <p:nvPr>
            <p:ph type="sldNum" sz="quarter" idx="11"/>
            <p:custDataLst>
              <p:tags r:id="rId6"/>
            </p:custDataLst>
          </p:nvPr>
        </p:nvSpPr>
        <p:spPr/>
        <p:txBody>
          <a:bodyPr/>
          <a:lstStyle/>
          <a:p>
            <a:pPr>
              <a:defRPr/>
            </a:pPr>
            <a:fld id="{5757237A-9B73-4913-9BEB-83F847EBD2C6}" type="slidenum">
              <a:rPr lang="fr-FR"/>
              <a:pPr>
                <a:defRPr/>
              </a:pPr>
              <a:t>8</a:t>
            </a:fld>
            <a:endParaRPr lang="fr-FR"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custDataLst>
              <p:tags r:id="rId1"/>
            </p:custDataLst>
          </p:nvPr>
        </p:nvSpPr>
        <p:spPr>
          <a:xfrm>
            <a:off x="0" y="228600"/>
            <a:ext cx="9144000" cy="1143000"/>
          </a:xfrm>
        </p:spPr>
        <p:txBody>
          <a:bodyPr/>
          <a:lstStyle/>
          <a:p>
            <a:pPr eaLnBrk="1" hangingPunct="1"/>
            <a:r>
              <a:rPr lang="fr-FR" sz="3200" b="1" dirty="0" smtClean="0">
                <a:latin typeface="Times New Roman"/>
                <a:cs typeface="Times New Roman"/>
              </a:rPr>
              <a:t>PRÉ</a:t>
            </a:r>
            <a:r>
              <a:rPr lang="fr-FR" sz="3200" b="1" dirty="0" smtClean="0"/>
              <a:t>VALENCE</a:t>
            </a:r>
            <a:br>
              <a:rPr lang="fr-FR" sz="3200" b="1" dirty="0" smtClean="0"/>
            </a:br>
            <a:r>
              <a:rPr lang="fr-FR" sz="2800" b="1" dirty="0" smtClean="0">
                <a:cs typeface="Times New Roman"/>
              </a:rPr>
              <a:t>(Clark, Beck, 2010)</a:t>
            </a:r>
            <a:endParaRPr lang="fr-FR" sz="2500" dirty="0" smtClean="0"/>
          </a:p>
        </p:txBody>
      </p:sp>
      <p:sp>
        <p:nvSpPr>
          <p:cNvPr id="10243" name="Rectangle 1027"/>
          <p:cNvSpPr txBox="1">
            <a:spLocks noGrp="1" noChangeArrowheads="1"/>
          </p:cNvSpPr>
          <p:nvPr>
            <p:ph idx="1"/>
            <p:custDataLst>
              <p:tags r:id="rId2"/>
            </p:custDataLst>
          </p:nvPr>
        </p:nvSpPr>
        <p:spPr>
          <a:xfrm>
            <a:off x="0" y="1447800"/>
            <a:ext cx="9144000" cy="5410200"/>
          </a:xfrm>
          <a:effectLst>
            <a:outerShdw blurRad="50800" dist="38100" dir="2700000" algn="tl" rotWithShape="0">
              <a:prstClr val="black">
                <a:alpha val="40000"/>
              </a:prstClr>
            </a:outerShdw>
          </a:effectLst>
        </p:spPr>
        <p:txBody>
          <a:bodyPr lIns="91440" tIns="45720" rIns="91440" bIns="45720" rtlCol="0">
            <a:normAutofit/>
          </a:bodyPr>
          <a:lstStyle/>
          <a:p>
            <a:pPr marL="342900" indent="-342900" defTabSz="516508" eaLnBrk="1" fontAlgn="auto" hangingPunct="1">
              <a:lnSpc>
                <a:spcPct val="90000"/>
              </a:lnSpc>
              <a:spcAft>
                <a:spcPts val="0"/>
              </a:spcAft>
              <a:buClr>
                <a:srgbClr val="FFFF00"/>
              </a:buClr>
              <a:defRPr/>
            </a:pPr>
            <a:endParaRPr lang="fr-BE" sz="2600" dirty="0" smtClean="0"/>
          </a:p>
          <a:p>
            <a:pPr marL="342900" indent="-342900" defTabSz="516508" eaLnBrk="1" fontAlgn="auto" hangingPunct="1">
              <a:lnSpc>
                <a:spcPct val="90000"/>
              </a:lnSpc>
              <a:spcAft>
                <a:spcPts val="0"/>
              </a:spcAft>
              <a:buClr>
                <a:srgbClr val="FFFF00"/>
              </a:buClr>
              <a:defRPr/>
            </a:pPr>
            <a:endParaRPr lang="fr-BE" sz="800" dirty="0" smtClean="0"/>
          </a:p>
          <a:p>
            <a:pPr marL="342900" indent="-342900" defTabSz="516508" eaLnBrk="1" fontAlgn="auto" hangingPunct="1">
              <a:lnSpc>
                <a:spcPct val="90000"/>
              </a:lnSpc>
              <a:spcAft>
                <a:spcPts val="0"/>
              </a:spcAft>
              <a:buClr>
                <a:srgbClr val="FFFF00"/>
              </a:buClr>
              <a:defRPr/>
            </a:pPr>
            <a:endParaRPr lang="fr-BE" sz="2600" b="1" i="1" u="sng" dirty="0" smtClean="0">
              <a:solidFill>
                <a:srgbClr val="FFFF00"/>
              </a:solidFill>
            </a:endParaRPr>
          </a:p>
        </p:txBody>
      </p:sp>
      <p:sp>
        <p:nvSpPr>
          <p:cNvPr id="5" name="Espace réservé du numéro de diapositive 4"/>
          <p:cNvSpPr>
            <a:spLocks noGrp="1"/>
          </p:cNvSpPr>
          <p:nvPr>
            <p:ph type="sldNum" sz="quarter" idx="11"/>
            <p:custDataLst>
              <p:tags r:id="rId3"/>
            </p:custDataLst>
          </p:nvPr>
        </p:nvSpPr>
        <p:spPr/>
        <p:txBody>
          <a:bodyPr/>
          <a:lstStyle/>
          <a:p>
            <a:pPr>
              <a:defRPr/>
            </a:pPr>
            <a:fld id="{A96D9FA2-638A-4F09-BA65-613B403B742F}" type="slidenum">
              <a:rPr lang="fr-FR"/>
              <a:pPr>
                <a:defRPr/>
              </a:pPr>
              <a:t>9</a:t>
            </a:fld>
            <a:endParaRPr lang="fr-FR" dirty="0"/>
          </a:p>
        </p:txBody>
      </p:sp>
      <p:graphicFrame>
        <p:nvGraphicFramePr>
          <p:cNvPr id="6" name="Tableau 5"/>
          <p:cNvGraphicFramePr>
            <a:graphicFrameLocks noGrp="1"/>
          </p:cNvGraphicFramePr>
          <p:nvPr/>
        </p:nvGraphicFramePr>
        <p:xfrm>
          <a:off x="251520" y="1397000"/>
          <a:ext cx="8496945" cy="5095242"/>
        </p:xfrm>
        <a:graphic>
          <a:graphicData uri="http://schemas.openxmlformats.org/drawingml/2006/table">
            <a:tbl>
              <a:tblPr firstRow="1" bandRow="1">
                <a:tableStyleId>{5C22544A-7EE6-4342-B048-85BDC9FD1C3A}</a:tableStyleId>
              </a:tblPr>
              <a:tblGrid>
                <a:gridCol w="2832315"/>
                <a:gridCol w="2832315"/>
                <a:gridCol w="2832315"/>
              </a:tblGrid>
              <a:tr h="712047">
                <a:tc>
                  <a:txBody>
                    <a:bodyPr/>
                    <a:lstStyle/>
                    <a:p>
                      <a:r>
                        <a:rPr lang="fr-BE" sz="2400" dirty="0" smtClean="0">
                          <a:solidFill>
                            <a:schemeClr val="bg1"/>
                          </a:solidFill>
                        </a:rPr>
                        <a:t>TROUBLE</a:t>
                      </a:r>
                      <a:endParaRPr lang="fr-BE" sz="2400" dirty="0">
                        <a:solidFill>
                          <a:schemeClr val="bg1"/>
                        </a:solidFill>
                      </a:endParaRPr>
                    </a:p>
                  </a:txBody>
                  <a:tcPr/>
                </a:tc>
                <a:tc>
                  <a:txBody>
                    <a:bodyPr/>
                    <a:lstStyle/>
                    <a:p>
                      <a:r>
                        <a:rPr lang="fr-BE" sz="2400" dirty="0" smtClean="0">
                          <a:solidFill>
                            <a:schemeClr val="bg1"/>
                          </a:solidFill>
                        </a:rPr>
                        <a:t>Prévalence sur 1 an</a:t>
                      </a:r>
                      <a:endParaRPr lang="fr-BE" sz="2400" dirty="0">
                        <a:solidFill>
                          <a:schemeClr val="bg1"/>
                        </a:solidFill>
                      </a:endParaRPr>
                    </a:p>
                  </a:txBody>
                  <a:tcPr/>
                </a:tc>
                <a:tc>
                  <a:txBody>
                    <a:bodyPr/>
                    <a:lstStyle/>
                    <a:p>
                      <a:r>
                        <a:rPr lang="fr-BE" sz="2400" dirty="0" smtClean="0">
                          <a:solidFill>
                            <a:schemeClr val="bg1"/>
                          </a:solidFill>
                        </a:rPr>
                        <a:t>Prévalence sur la vie</a:t>
                      </a:r>
                      <a:endParaRPr lang="fr-BE" sz="2400" dirty="0">
                        <a:solidFill>
                          <a:schemeClr val="bg1"/>
                        </a:solidFill>
                      </a:endParaRPr>
                    </a:p>
                  </a:txBody>
                  <a:tcPr/>
                </a:tc>
              </a:tr>
              <a:tr h="712047">
                <a:tc>
                  <a:txBody>
                    <a:bodyPr/>
                    <a:lstStyle/>
                    <a:p>
                      <a:r>
                        <a:rPr lang="fr-BE" sz="2400" dirty="0" smtClean="0">
                          <a:solidFill>
                            <a:schemeClr val="bg1"/>
                          </a:solidFill>
                        </a:rPr>
                        <a:t>Un trouble anxieux</a:t>
                      </a:r>
                      <a:endParaRPr lang="fr-BE" sz="2400" dirty="0">
                        <a:solidFill>
                          <a:schemeClr val="bg1"/>
                        </a:solidFill>
                      </a:endParaRPr>
                    </a:p>
                  </a:txBody>
                  <a:tcPr/>
                </a:tc>
                <a:tc>
                  <a:txBody>
                    <a:bodyPr/>
                    <a:lstStyle/>
                    <a:p>
                      <a:r>
                        <a:rPr lang="fr-BE" sz="2400" dirty="0" smtClean="0">
                          <a:solidFill>
                            <a:schemeClr val="bg1"/>
                          </a:solidFill>
                        </a:rPr>
                        <a:t>17,2 %</a:t>
                      </a:r>
                      <a:endParaRPr lang="fr-BE" sz="2400" dirty="0">
                        <a:solidFill>
                          <a:schemeClr val="bg1"/>
                        </a:solidFill>
                      </a:endParaRPr>
                    </a:p>
                  </a:txBody>
                  <a:tcPr/>
                </a:tc>
                <a:tc>
                  <a:txBody>
                    <a:bodyPr/>
                    <a:lstStyle/>
                    <a:p>
                      <a:r>
                        <a:rPr lang="fr-BE" sz="2400" dirty="0" smtClean="0">
                          <a:solidFill>
                            <a:schemeClr val="bg1"/>
                          </a:solidFill>
                        </a:rPr>
                        <a:t>25-30%</a:t>
                      </a:r>
                      <a:endParaRPr lang="fr-BE" sz="2400" dirty="0">
                        <a:solidFill>
                          <a:schemeClr val="bg1"/>
                        </a:solidFill>
                      </a:endParaRPr>
                    </a:p>
                  </a:txBody>
                  <a:tcPr/>
                </a:tc>
              </a:tr>
              <a:tr h="712047">
                <a:tc>
                  <a:txBody>
                    <a:bodyPr/>
                    <a:lstStyle/>
                    <a:p>
                      <a:r>
                        <a:rPr lang="fr-BE" sz="2400" dirty="0" smtClean="0">
                          <a:solidFill>
                            <a:schemeClr val="bg1"/>
                          </a:solidFill>
                        </a:rPr>
                        <a:t>Trouble panique</a:t>
                      </a:r>
                      <a:endParaRPr lang="fr-BE" sz="2400" dirty="0">
                        <a:solidFill>
                          <a:schemeClr val="bg1"/>
                        </a:solidFill>
                      </a:endParaRPr>
                    </a:p>
                  </a:txBody>
                  <a:tcPr/>
                </a:tc>
                <a:tc>
                  <a:txBody>
                    <a:bodyPr/>
                    <a:lstStyle/>
                    <a:p>
                      <a:r>
                        <a:rPr lang="fr-BE" sz="2400" dirty="0" smtClean="0">
                          <a:solidFill>
                            <a:schemeClr val="bg1"/>
                          </a:solidFill>
                        </a:rPr>
                        <a:t>1,1 – 2,7 %</a:t>
                      </a:r>
                      <a:endParaRPr lang="fr-BE" sz="2400" dirty="0">
                        <a:solidFill>
                          <a:schemeClr val="bg1"/>
                        </a:solidFill>
                      </a:endParaRPr>
                    </a:p>
                  </a:txBody>
                  <a:tcPr/>
                </a:tc>
                <a:tc>
                  <a:txBody>
                    <a:bodyPr/>
                    <a:lstStyle/>
                    <a:p>
                      <a:r>
                        <a:rPr lang="fr-BE" sz="2400" dirty="0" smtClean="0">
                          <a:solidFill>
                            <a:schemeClr val="bg1"/>
                          </a:solidFill>
                        </a:rPr>
                        <a:t>2,0 – 4,7 % </a:t>
                      </a:r>
                      <a:endParaRPr lang="fr-BE" sz="2400" dirty="0">
                        <a:solidFill>
                          <a:schemeClr val="bg1"/>
                        </a:solidFill>
                      </a:endParaRPr>
                    </a:p>
                  </a:txBody>
                  <a:tcPr/>
                </a:tc>
              </a:tr>
              <a:tr h="712047">
                <a:tc>
                  <a:txBody>
                    <a:bodyPr/>
                    <a:lstStyle/>
                    <a:p>
                      <a:r>
                        <a:rPr lang="fr-BE" sz="2400" dirty="0" smtClean="0">
                          <a:solidFill>
                            <a:schemeClr val="bg1"/>
                          </a:solidFill>
                        </a:rPr>
                        <a:t>Phobie sociale</a:t>
                      </a:r>
                      <a:endParaRPr lang="fr-BE" sz="2400" dirty="0">
                        <a:solidFill>
                          <a:schemeClr val="bg1"/>
                        </a:solidFill>
                      </a:endParaRPr>
                    </a:p>
                  </a:txBody>
                  <a:tcPr/>
                </a:tc>
                <a:tc>
                  <a:txBody>
                    <a:bodyPr/>
                    <a:lstStyle/>
                    <a:p>
                      <a:r>
                        <a:rPr lang="fr-BE" sz="2400" dirty="0" smtClean="0">
                          <a:solidFill>
                            <a:schemeClr val="bg1"/>
                          </a:solidFill>
                        </a:rPr>
                        <a:t>6,8 - 7,9 %</a:t>
                      </a:r>
                      <a:endParaRPr lang="fr-BE" sz="2400" dirty="0">
                        <a:solidFill>
                          <a:schemeClr val="bg1"/>
                        </a:solidFill>
                      </a:endParaRPr>
                    </a:p>
                  </a:txBody>
                  <a:tcPr/>
                </a:tc>
                <a:tc>
                  <a:txBody>
                    <a:bodyPr/>
                    <a:lstStyle/>
                    <a:p>
                      <a:r>
                        <a:rPr lang="fr-BE" sz="2400" dirty="0" smtClean="0">
                          <a:solidFill>
                            <a:schemeClr val="bg1"/>
                          </a:solidFill>
                        </a:rPr>
                        <a:t>12,1 - 13 ,3 %</a:t>
                      </a:r>
                      <a:endParaRPr lang="fr-BE" sz="2400" dirty="0">
                        <a:solidFill>
                          <a:schemeClr val="bg1"/>
                        </a:solidFill>
                      </a:endParaRPr>
                    </a:p>
                  </a:txBody>
                  <a:tcPr/>
                </a:tc>
              </a:tr>
              <a:tr h="712047">
                <a:tc>
                  <a:txBody>
                    <a:bodyPr/>
                    <a:lstStyle/>
                    <a:p>
                      <a:r>
                        <a:rPr lang="fr-BE" sz="2400" dirty="0" smtClean="0">
                          <a:solidFill>
                            <a:schemeClr val="bg1"/>
                          </a:solidFill>
                        </a:rPr>
                        <a:t>Anxiété généralisée</a:t>
                      </a:r>
                      <a:endParaRPr lang="fr-BE" sz="2400" dirty="0">
                        <a:solidFill>
                          <a:schemeClr val="bg1"/>
                        </a:solidFill>
                      </a:endParaRPr>
                    </a:p>
                  </a:txBody>
                  <a:tcPr/>
                </a:tc>
                <a:tc>
                  <a:txBody>
                    <a:bodyPr/>
                    <a:lstStyle/>
                    <a:p>
                      <a:r>
                        <a:rPr lang="fr-BE" sz="2400" dirty="0" smtClean="0">
                          <a:solidFill>
                            <a:schemeClr val="bg1"/>
                          </a:solidFill>
                        </a:rPr>
                        <a:t>3,1 %</a:t>
                      </a:r>
                      <a:endParaRPr lang="fr-BE" sz="2400" dirty="0">
                        <a:solidFill>
                          <a:schemeClr val="bg1"/>
                        </a:solidFill>
                      </a:endParaRPr>
                    </a:p>
                  </a:txBody>
                  <a:tcPr/>
                </a:tc>
                <a:tc>
                  <a:txBody>
                    <a:bodyPr/>
                    <a:lstStyle/>
                    <a:p>
                      <a:r>
                        <a:rPr lang="fr-BE" sz="2400" dirty="0" smtClean="0">
                          <a:solidFill>
                            <a:schemeClr val="bg1"/>
                          </a:solidFill>
                        </a:rPr>
                        <a:t>5,7 %</a:t>
                      </a:r>
                      <a:endParaRPr lang="fr-BE" sz="2400" dirty="0">
                        <a:solidFill>
                          <a:schemeClr val="bg1"/>
                        </a:solidFill>
                      </a:endParaRPr>
                    </a:p>
                  </a:txBody>
                  <a:tcPr/>
                </a:tc>
              </a:tr>
              <a:tr h="712047">
                <a:tc>
                  <a:txBody>
                    <a:bodyPr/>
                    <a:lstStyle/>
                    <a:p>
                      <a:r>
                        <a:rPr lang="fr-BE" sz="2400" dirty="0" smtClean="0">
                          <a:solidFill>
                            <a:schemeClr val="bg1"/>
                          </a:solidFill>
                        </a:rPr>
                        <a:t>ESPT</a:t>
                      </a:r>
                      <a:endParaRPr lang="fr-BE" sz="2400" dirty="0">
                        <a:solidFill>
                          <a:schemeClr val="bg1"/>
                        </a:solidFill>
                      </a:endParaRPr>
                    </a:p>
                  </a:txBody>
                  <a:tcPr/>
                </a:tc>
                <a:tc>
                  <a:txBody>
                    <a:bodyPr/>
                    <a:lstStyle/>
                    <a:p>
                      <a:r>
                        <a:rPr lang="fr-BE" sz="2400" dirty="0" smtClean="0">
                          <a:solidFill>
                            <a:schemeClr val="bg1"/>
                          </a:solidFill>
                        </a:rPr>
                        <a:t>1-2 % ?</a:t>
                      </a:r>
                      <a:endParaRPr lang="fr-BE" sz="2400" dirty="0">
                        <a:solidFill>
                          <a:schemeClr val="bg1"/>
                        </a:solidFill>
                      </a:endParaRPr>
                    </a:p>
                  </a:txBody>
                  <a:tcPr/>
                </a:tc>
                <a:tc>
                  <a:txBody>
                    <a:bodyPr/>
                    <a:lstStyle/>
                    <a:p>
                      <a:r>
                        <a:rPr lang="fr-BE" sz="2400" dirty="0" smtClean="0">
                          <a:solidFill>
                            <a:schemeClr val="bg1"/>
                          </a:solidFill>
                        </a:rPr>
                        <a:t>7,8%</a:t>
                      </a:r>
                      <a:endParaRPr lang="fr-BE" sz="2400" dirty="0">
                        <a:solidFill>
                          <a:schemeClr val="bg1"/>
                        </a:solidFill>
                      </a:endParaRPr>
                    </a:p>
                  </a:txBody>
                  <a:tcPr/>
                </a:tc>
              </a:tr>
              <a:tr h="712047">
                <a:tc>
                  <a:txBody>
                    <a:bodyPr/>
                    <a:lstStyle/>
                    <a:p>
                      <a:r>
                        <a:rPr lang="fr-BE" sz="2400" dirty="0" smtClean="0">
                          <a:solidFill>
                            <a:schemeClr val="bg1"/>
                          </a:solidFill>
                        </a:rPr>
                        <a:t>TOC</a:t>
                      </a:r>
                      <a:endParaRPr lang="fr-BE" sz="2400" dirty="0">
                        <a:solidFill>
                          <a:schemeClr val="bg1"/>
                        </a:solidFill>
                      </a:endParaRPr>
                    </a:p>
                  </a:txBody>
                  <a:tcPr/>
                </a:tc>
                <a:tc>
                  <a:txBody>
                    <a:bodyPr/>
                    <a:lstStyle/>
                    <a:p>
                      <a:r>
                        <a:rPr lang="fr-BE" sz="2400" dirty="0" smtClean="0">
                          <a:solidFill>
                            <a:schemeClr val="bg1"/>
                          </a:solidFill>
                        </a:rPr>
                        <a:t>0,7 – 2,1%</a:t>
                      </a:r>
                      <a:endParaRPr lang="fr-BE" sz="2400" dirty="0">
                        <a:solidFill>
                          <a:schemeClr val="bg1"/>
                        </a:solidFill>
                      </a:endParaRPr>
                    </a:p>
                  </a:txBody>
                  <a:tcPr/>
                </a:tc>
                <a:tc>
                  <a:txBody>
                    <a:bodyPr/>
                    <a:lstStyle/>
                    <a:p>
                      <a:r>
                        <a:rPr lang="fr-BE" sz="2400" dirty="0" smtClean="0">
                          <a:solidFill>
                            <a:schemeClr val="bg1"/>
                          </a:solidFill>
                        </a:rPr>
                        <a:t>1-2 %</a:t>
                      </a:r>
                      <a:endParaRPr lang="fr-BE" sz="2400" dirty="0">
                        <a:solidFill>
                          <a:schemeClr val="bg1"/>
                        </a:solidFill>
                      </a:endParaRPr>
                    </a:p>
                  </a:txBody>
                  <a:tcPr/>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8"/>
</p:tagLst>
</file>

<file path=ppt/tags/tag72.xml><?xml version="1.0" encoding="utf-8"?>
<p:tagLst xmlns:a="http://schemas.openxmlformats.org/drawingml/2006/main" xmlns:r="http://schemas.openxmlformats.org/officeDocument/2006/relationships" xmlns:p="http://schemas.openxmlformats.org/presentationml/2006/main">
  <p:tag name="NUM" val="9"/>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6"/>
</p:tagLst>
</file>

<file path=ppt/tags/tag78.xml><?xml version="1.0" encoding="utf-8"?>
<p:tagLst xmlns:a="http://schemas.openxmlformats.org/drawingml/2006/main" xmlns:r="http://schemas.openxmlformats.org/officeDocument/2006/relationships" xmlns:p="http://schemas.openxmlformats.org/presentationml/2006/main">
  <p:tag name="NUM" val="7"/>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Book Antiqu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OC.TCC.2">
  <a:themeElements>
    <a:clrScheme name="">
      <a:dk1>
        <a:srgbClr val="000000"/>
      </a:dk1>
      <a:lt1>
        <a:srgbClr val="3366CC"/>
      </a:lt1>
      <a:dk2>
        <a:srgbClr val="006B61"/>
      </a:dk2>
      <a:lt2>
        <a:srgbClr val="C0C0C0"/>
      </a:lt2>
      <a:accent1>
        <a:srgbClr val="FF00FF"/>
      </a:accent1>
      <a:accent2>
        <a:srgbClr val="00C0C0"/>
      </a:accent2>
      <a:accent3>
        <a:srgbClr val="ADB8E2"/>
      </a:accent3>
      <a:accent4>
        <a:srgbClr val="000000"/>
      </a:accent4>
      <a:accent5>
        <a:srgbClr val="FFAAFF"/>
      </a:accent5>
      <a:accent6>
        <a:srgbClr val="00AEAE"/>
      </a:accent6>
      <a:hlink>
        <a:srgbClr val="00C000"/>
      </a:hlink>
      <a:folHlink>
        <a:srgbClr val="800080"/>
      </a:folHlink>
    </a:clrScheme>
    <a:fontScheme name="TOC.TCC.2">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FFFF"/>
        </a:solidFill>
        <a:ln w="12700" cap="flat" cmpd="sng" algn="ctr">
          <a:solidFill>
            <a:schemeClr val="tx1"/>
          </a:solidFill>
          <a:prstDash val="solid"/>
          <a:round/>
          <a:headEnd type="none" w="med" len="med"/>
          <a:tailEnd type="none" w="med" len="med"/>
        </a:ln>
        <a:effectLst/>
      </a:spPr>
      <a:bodyPr vert="horz" wrap="square" lIns="0" tIns="0" rIns="0" bIns="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sz="1600" dirty="0" smtClean="0">
            <a:solidFill>
              <a:schemeClr val="tx1"/>
            </a:solidFill>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TOC.TCC.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C.TCC.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C.TCC.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C.TCC.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C.TCC.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C.TCC.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C.TCC.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TOC.TCC.2">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TOC.TCC.2">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2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2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TOC.TCC.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C.TCC.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C.TCC.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C.TCC.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C.TCC.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C.TCC.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C.TCC.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TOC.TCC.2">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TOC.TCC.2">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2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2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TOC.TCC.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C.TCC.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C.TCC.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C.TCC.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C.TCC.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C.TCC.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C.TCC.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TOC.TCC.2">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TOC.TCC.2">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2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2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TOC.TCC.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C.TCC.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C.TCC.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C.TCC.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C.TCC.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C.TCC.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C.TCC.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TOC.TCC.2">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TOC.TCC.2">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2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2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TOC.TCC.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C.TCC.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C.TCC.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C.TCC.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C.TCC.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C.TCC.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C.TCC.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279F"/>
    </a:dk1>
    <a:lt1>
      <a:srgbClr val="FFFFFF"/>
    </a:lt1>
    <a:dk2>
      <a:srgbClr val="051540"/>
    </a:dk2>
    <a:lt2>
      <a:srgbClr val="C0C0C0"/>
    </a:lt2>
    <a:accent1>
      <a:srgbClr val="063DE8"/>
    </a:accent1>
    <a:accent2>
      <a:srgbClr val="081D58"/>
    </a:accent2>
    <a:accent3>
      <a:srgbClr val="FFFFFF"/>
    </a:accent3>
    <a:accent4>
      <a:srgbClr val="002087"/>
    </a:accent4>
    <a:accent5>
      <a:srgbClr val="AAAFF2"/>
    </a:accent5>
    <a:accent6>
      <a:srgbClr val="06194F"/>
    </a:accent6>
    <a:hlink>
      <a:srgbClr val="FAFD00"/>
    </a:hlink>
    <a:folHlink>
      <a:srgbClr val="081D58"/>
    </a:folHlink>
  </a:clrScheme>
</a:themeOverride>
</file>

<file path=ppt/theme/themeOverride2.xml><?xml version="1.0" encoding="utf-8"?>
<a:themeOverride xmlns:a="http://schemas.openxmlformats.org/drawingml/2006/main">
  <a:clrScheme name="">
    <a:dk1>
      <a:srgbClr val="00279F"/>
    </a:dk1>
    <a:lt1>
      <a:srgbClr val="FFFFFF"/>
    </a:lt1>
    <a:dk2>
      <a:srgbClr val="051540"/>
    </a:dk2>
    <a:lt2>
      <a:srgbClr val="C0C0C0"/>
    </a:lt2>
    <a:accent1>
      <a:srgbClr val="063DE8"/>
    </a:accent1>
    <a:accent2>
      <a:srgbClr val="081D58"/>
    </a:accent2>
    <a:accent3>
      <a:srgbClr val="FFFFFF"/>
    </a:accent3>
    <a:accent4>
      <a:srgbClr val="002087"/>
    </a:accent4>
    <a:accent5>
      <a:srgbClr val="AAAFF2"/>
    </a:accent5>
    <a:accent6>
      <a:srgbClr val="06194F"/>
    </a:accent6>
    <a:hlink>
      <a:srgbClr val="FAFD00"/>
    </a:hlink>
    <a:folHlink>
      <a:srgbClr val="081D58"/>
    </a:folHlink>
  </a:clrScheme>
</a:themeOverride>
</file>

<file path=ppt/theme/themeOverride3.xml><?xml version="1.0" encoding="utf-8"?>
<a:themeOverride xmlns:a="http://schemas.openxmlformats.org/drawingml/2006/main">
  <a:clrScheme name="">
    <a:dk1>
      <a:srgbClr val="00279F"/>
    </a:dk1>
    <a:lt1>
      <a:srgbClr val="FFFFFF"/>
    </a:lt1>
    <a:dk2>
      <a:srgbClr val="051540"/>
    </a:dk2>
    <a:lt2>
      <a:srgbClr val="C0C0C0"/>
    </a:lt2>
    <a:accent1>
      <a:srgbClr val="063DE8"/>
    </a:accent1>
    <a:accent2>
      <a:srgbClr val="081D58"/>
    </a:accent2>
    <a:accent3>
      <a:srgbClr val="FFFFFF"/>
    </a:accent3>
    <a:accent4>
      <a:srgbClr val="002087"/>
    </a:accent4>
    <a:accent5>
      <a:srgbClr val="AAAFF2"/>
    </a:accent5>
    <a:accent6>
      <a:srgbClr val="06194F"/>
    </a:accent6>
    <a:hlink>
      <a:srgbClr val="FAFD00"/>
    </a:hlink>
    <a:folHlink>
      <a:srgbClr val="081D58"/>
    </a:folHlink>
  </a:clrScheme>
</a:themeOverride>
</file>

<file path=docProps/app.xml><?xml version="1.0" encoding="utf-8"?>
<Properties xmlns="http://schemas.openxmlformats.org/officeDocument/2006/extended-properties" xmlns:vt="http://schemas.openxmlformats.org/officeDocument/2006/docPropsVTypes">
  <Template>Thème1</Template>
  <TotalTime>65555</TotalTime>
  <Pages>34</Pages>
  <Words>2524</Words>
  <Application>Microsoft Office PowerPoint</Application>
  <PresentationFormat>Affichage à l'écran (4:3)</PresentationFormat>
  <Paragraphs>544</Paragraphs>
  <Slides>30</Slides>
  <Notes>30</Notes>
  <HiddenSlides>0</HiddenSlides>
  <MMClips>0</MMClips>
  <ScaleCrop>false</ScaleCrop>
  <HeadingPairs>
    <vt:vector size="6" baseType="variant">
      <vt:variant>
        <vt:lpstr>Thème</vt:lpstr>
      </vt:variant>
      <vt:variant>
        <vt:i4>7</vt:i4>
      </vt:variant>
      <vt:variant>
        <vt:lpstr>Serveurs OLE incorporés</vt:lpstr>
      </vt:variant>
      <vt:variant>
        <vt:i4>1</vt:i4>
      </vt:variant>
      <vt:variant>
        <vt:lpstr>Titres des diapositives</vt:lpstr>
      </vt:variant>
      <vt:variant>
        <vt:i4>30</vt:i4>
      </vt:variant>
    </vt:vector>
  </HeadingPairs>
  <TitlesOfParts>
    <vt:vector size="38" baseType="lpstr">
      <vt:lpstr>Thème1</vt:lpstr>
      <vt:lpstr>TOC.TCC.2</vt:lpstr>
      <vt:lpstr>5_TOC.TCC.2</vt:lpstr>
      <vt:lpstr>7_TOC.TCC.2</vt:lpstr>
      <vt:lpstr>8_TOC.TCC.2</vt:lpstr>
      <vt:lpstr>Modèle par défaut</vt:lpstr>
      <vt:lpstr>4_TOC.TCC.2</vt:lpstr>
      <vt:lpstr>Microsoft ClipArt Gallery</vt:lpstr>
      <vt:lpstr>  Journée de l’ASMA du 22 novembre 2018  ÉVALUATION  DIAGNOSTIQUE  ET RÉPERCUSSIONS  FONCTIONNELLES  DES  TOC  ET  TROUBLES ANXIEUX     </vt:lpstr>
      <vt:lpstr>DSM 5  (parution en 2013 aux USA; traduction française en 2015)</vt:lpstr>
      <vt:lpstr>TROUBLES ANXIEUX </vt:lpstr>
      <vt:lpstr>TROUBLES ANXIEUX  CARACTÉRISTIQUES GÉNÉRALES</vt:lpstr>
      <vt:lpstr>CARACTÉRISTIQUES DES DIFFÉRENTS TROUBLES ANXIEUX LES PLUS COMMUNS</vt:lpstr>
      <vt:lpstr>SPÉCIFICATION DE  L’ATTAQUE DE PANIQUE</vt:lpstr>
      <vt:lpstr>CARACTÉRISTIQUES DES DIFFÉRENTS TROUBLES ANXIEUX LES PLUS COMMUNS</vt:lpstr>
      <vt:lpstr> </vt:lpstr>
      <vt:lpstr>PRÉVALENCE (Clark, Beck, 2010)</vt:lpstr>
      <vt:lpstr>COMORBIDITÉ PSYCHIATRIQUE (Brown et al., 2001; Clark et Beck, 2010)</vt:lpstr>
      <vt:lpstr>COMORBIDITÉ SUR L’AXE I (DSM-IV-R)</vt:lpstr>
      <vt:lpstr>COMORBIDITÉ SUR L’AXE II (DSM-IV-R) </vt:lpstr>
      <vt:lpstr>IMPACT DES TROUBLES ANXIEUX SUR LA QUALITÉ DEVIE (méta-analyse de Olatunji et al. 2007) </vt:lpstr>
      <vt:lpstr>LES COÛTS DES TROUBLES ANXIEUX </vt:lpstr>
      <vt:lpstr>UTILISATION DES SERVICES SOCIAUX ET DE SOINS DE SANTEÉ</vt:lpstr>
      <vt:lpstr>LES TROUBLES ANXIEUX, FACTEURS DE RISQUE DE BURNOUT</vt:lpstr>
      <vt:lpstr>ÉVALUATION a) chez l’adulte</vt:lpstr>
      <vt:lpstr>ÉVALUATION b) chez l’enfant et l’adolescent</vt:lpstr>
      <vt:lpstr>TRAITEMENT PSYCHOLOGIQUE (evidence-based)</vt:lpstr>
      <vt:lpstr>LE COPING INEFFICACE</vt:lpstr>
      <vt:lpstr>EXEMPLES DE SENSATIONS, INTERPRÉTATIONS ERRONÉES ET COMPORTEMENTS D’ÉVITEMENT/MESURES DE SÉCURITÉ (Wells, 1997)</vt:lpstr>
      <vt:lpstr>LA THÉRAPIE D’EXPOSITION  EFFICACITE DANS LE TRAITEMENT DES TROUBLES ANXIEUX</vt:lpstr>
      <vt:lpstr>RESTRUCTURATION COGNITIVE </vt:lpstr>
      <vt:lpstr>OBSTACLES AU DÉVELOPPEMENT DU RAPPORT COLLABORATIF</vt:lpstr>
      <vt:lpstr>MODÈLE  TRANSTHÉORIQUE  DE PROCHASKA ET DICLEMENTE (1982)  LES  DIFFÉRENTS  STADES  DE  MOTIVATION  DU  PATIENT</vt:lpstr>
      <vt:lpstr>LE CONTINUUM  OBESSIONS – IDÉES DÉLIRANTES</vt:lpstr>
      <vt:lpstr>FACTEURS ASSOCIÉS À UNE FAIBLE RÉPONSE AU TRAITEMENT </vt:lpstr>
      <vt:lpstr>THÉRAPIE ET  ACTIVITÉ PROFESSIONNELLE</vt:lpstr>
      <vt:lpstr>LIEN ENTRE LA PRISE EN CHARGE THÉRAPEUTIQUE ET LA RECHERCHE D’UN EMPLOI Cas d’un patient souffrant de TOC (1)</vt:lpstr>
      <vt:lpstr>LIEN ENTRE LA PRISE EN CHARGE THÉRAPEUTIQUE ET LA RECHERCHE D’UN EMPLOI Cas d’un patient souffrant de TOC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THÉRAPIE COGNITIVE PLAN</dc:title>
  <dc:creator>TIMMERMANS Jean-Marc</dc:creator>
  <cp:lastModifiedBy>Jean-Marc Timmermans</cp:lastModifiedBy>
  <cp:revision>621</cp:revision>
  <cp:lastPrinted>1956-08-28T01:07:17Z</cp:lastPrinted>
  <dcterms:created xsi:type="dcterms:W3CDTF">1956-08-28T01:09:23Z</dcterms:created>
  <dcterms:modified xsi:type="dcterms:W3CDTF">2019-01-08T13:42:31Z</dcterms:modified>
</cp:coreProperties>
</file>