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5" r:id="rId3"/>
    <p:sldId id="257" r:id="rId4"/>
    <p:sldId id="261" r:id="rId5"/>
    <p:sldId id="259" r:id="rId6"/>
    <p:sldId id="260" r:id="rId7"/>
    <p:sldId id="296" r:id="rId8"/>
    <p:sldId id="262" r:id="rId9"/>
    <p:sldId id="263" r:id="rId10"/>
    <p:sldId id="266" r:id="rId11"/>
    <p:sldId id="267" r:id="rId12"/>
    <p:sldId id="268" r:id="rId13"/>
    <p:sldId id="269" r:id="rId14"/>
    <p:sldId id="301" r:id="rId15"/>
    <p:sldId id="291" r:id="rId16"/>
    <p:sldId id="293" r:id="rId17"/>
    <p:sldId id="303" r:id="rId18"/>
    <p:sldId id="302" r:id="rId19"/>
    <p:sldId id="304" r:id="rId20"/>
    <p:sldId id="288" r:id="rId21"/>
    <p:sldId id="289" r:id="rId22"/>
    <p:sldId id="294" r:id="rId23"/>
    <p:sldId id="290" r:id="rId24"/>
    <p:sldId id="299" r:id="rId25"/>
    <p:sldId id="300" r:id="rId2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04"/>
    <p:restoredTop sz="93676"/>
  </p:normalViewPr>
  <p:slideViewPr>
    <p:cSldViewPr snapToGrid="0" snapToObjects="1">
      <p:cViewPr varScale="1">
        <p:scale>
          <a:sx n="139" d="100"/>
          <a:sy n="139" d="100"/>
        </p:scale>
        <p:origin x="76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6EF6C-F495-424A-A20A-E48D93A0886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461832B3-78CF-4232-B467-939FE7460DC7}">
      <dgm:prSet/>
      <dgm:spPr/>
      <dgm:t>
        <a:bodyPr/>
        <a:lstStyle/>
        <a:p>
          <a:r>
            <a:rPr lang="fr-BE" dirty="0"/>
            <a:t>1. Les deux vitesses de la pensée</a:t>
          </a:r>
        </a:p>
        <a:p>
          <a:r>
            <a:rPr lang="en-US" dirty="0"/>
            <a:t>Kahneman, D. (2012). </a:t>
          </a:r>
          <a:r>
            <a:rPr lang="en-US" i="1" dirty="0"/>
            <a:t>Thinking, fast and slow</a:t>
          </a:r>
          <a:r>
            <a:rPr lang="en-US" dirty="0"/>
            <a:t>. </a:t>
          </a:r>
          <a:r>
            <a:rPr lang="fr-FR" dirty="0"/>
            <a:t>London: Penguin Books.</a:t>
          </a:r>
          <a:endParaRPr lang="fr-BE" i="1" dirty="0"/>
        </a:p>
        <a:p>
          <a:r>
            <a:rPr lang="fr-BE" dirty="0"/>
            <a:t>Critère de distinction: le niveau de conscience et d’intentionnalité </a:t>
          </a:r>
          <a:endParaRPr lang="en-US" dirty="0"/>
        </a:p>
      </dgm:t>
    </dgm:pt>
    <dgm:pt modelId="{03443ECA-0585-4A94-B030-F76E5666CAF0}" type="parTrans" cxnId="{BB42B6E8-3BC5-49FB-B77A-327E0AB5BFC8}">
      <dgm:prSet/>
      <dgm:spPr/>
      <dgm:t>
        <a:bodyPr/>
        <a:lstStyle/>
        <a:p>
          <a:endParaRPr lang="en-US"/>
        </a:p>
      </dgm:t>
    </dgm:pt>
    <dgm:pt modelId="{C2CA380A-FCB8-4F47-B119-35C40CE6994C}" type="sibTrans" cxnId="{BB42B6E8-3BC5-49FB-B77A-327E0AB5BFC8}">
      <dgm:prSet/>
      <dgm:spPr/>
      <dgm:t>
        <a:bodyPr/>
        <a:lstStyle/>
        <a:p>
          <a:endParaRPr lang="en-US"/>
        </a:p>
      </dgm:t>
    </dgm:pt>
    <dgm:pt modelId="{6E416D1F-6761-4731-9B76-603216B59A4D}">
      <dgm:prSet/>
      <dgm:spPr/>
      <dgm:t>
        <a:bodyPr/>
        <a:lstStyle/>
        <a:p>
          <a:r>
            <a:rPr lang="fr-BE" dirty="0"/>
            <a:t>2. Comportement orienté vers un but ou habituel</a:t>
          </a:r>
        </a:p>
        <a:p>
          <a:r>
            <a:rPr lang="fr-BE" i="1" dirty="0"/>
            <a:t>Dickinson A. 1985. Actions and habits: the </a:t>
          </a:r>
          <a:r>
            <a:rPr lang="fr-BE" i="1" dirty="0" err="1"/>
            <a:t>development</a:t>
          </a:r>
          <a:r>
            <a:rPr lang="fr-BE" i="1" dirty="0"/>
            <a:t> of </a:t>
          </a:r>
          <a:r>
            <a:rPr lang="fr-BE" i="1" dirty="0" err="1"/>
            <a:t>behavioural</a:t>
          </a:r>
          <a:r>
            <a:rPr lang="fr-BE" i="1" dirty="0"/>
            <a:t> </a:t>
          </a:r>
          <a:r>
            <a:rPr lang="fr-BE" i="1" dirty="0" err="1"/>
            <a:t>autonomy</a:t>
          </a:r>
          <a:r>
            <a:rPr lang="fr-BE" i="1" dirty="0"/>
            <a:t>. Phil. Trans. R. Soc. </a:t>
          </a:r>
          <a:r>
            <a:rPr lang="fr-BE" i="1" dirty="0" err="1"/>
            <a:t>Lond</a:t>
          </a:r>
          <a:r>
            <a:rPr lang="fr-BE" i="1" dirty="0"/>
            <a:t>. B 308, 67–78</a:t>
          </a:r>
        </a:p>
        <a:p>
          <a:r>
            <a:rPr lang="en-US" dirty="0" err="1"/>
            <a:t>Critère</a:t>
          </a:r>
          <a:r>
            <a:rPr lang="en-US" dirty="0"/>
            <a:t> de distinction: la </a:t>
          </a:r>
          <a:r>
            <a:rPr lang="en-US" dirty="0" err="1"/>
            <a:t>sensibilité</a:t>
          </a:r>
          <a:r>
            <a:rPr lang="en-US" dirty="0"/>
            <a:t> </a:t>
          </a:r>
          <a:r>
            <a:rPr lang="en-US" dirty="0" err="1"/>
            <a:t>à</a:t>
          </a:r>
          <a:r>
            <a:rPr lang="en-US" dirty="0"/>
            <a:t> la </a:t>
          </a:r>
          <a:r>
            <a:rPr lang="en-US" dirty="0" err="1"/>
            <a:t>dévaluation</a:t>
          </a:r>
          <a:r>
            <a:rPr lang="en-US" dirty="0"/>
            <a:t> </a:t>
          </a:r>
        </a:p>
      </dgm:t>
    </dgm:pt>
    <dgm:pt modelId="{A7B47CCC-EE2C-4298-A46B-8E85BBF7E485}" type="parTrans" cxnId="{A1A9935E-D92D-48C1-976E-B26E2CC408CF}">
      <dgm:prSet/>
      <dgm:spPr/>
      <dgm:t>
        <a:bodyPr/>
        <a:lstStyle/>
        <a:p>
          <a:endParaRPr lang="en-US"/>
        </a:p>
      </dgm:t>
    </dgm:pt>
    <dgm:pt modelId="{8F62A5CD-7542-4A8B-A4AE-F3D01AC2AF3D}" type="sibTrans" cxnId="{A1A9935E-D92D-48C1-976E-B26E2CC408CF}">
      <dgm:prSet/>
      <dgm:spPr/>
      <dgm:t>
        <a:bodyPr/>
        <a:lstStyle/>
        <a:p>
          <a:endParaRPr lang="en-US"/>
        </a:p>
      </dgm:t>
    </dgm:pt>
    <dgm:pt modelId="{3BB5DF98-366C-4857-8AF2-24CECED89486}">
      <dgm:prSet/>
      <dgm:spPr/>
      <dgm:t>
        <a:bodyPr/>
        <a:lstStyle/>
        <a:p>
          <a:endParaRPr lang="en-US" dirty="0"/>
        </a:p>
      </dgm:t>
    </dgm:pt>
    <dgm:pt modelId="{0200A06E-A3D0-4E3F-B1D5-03041A256A8F}" type="parTrans" cxnId="{79217DF6-A3A0-47BF-B2C5-5CACBBDFA77E}">
      <dgm:prSet/>
      <dgm:spPr/>
      <dgm:t>
        <a:bodyPr/>
        <a:lstStyle/>
        <a:p>
          <a:endParaRPr lang="en-US"/>
        </a:p>
      </dgm:t>
    </dgm:pt>
    <dgm:pt modelId="{EB32B240-FBA5-4A67-8CEB-1C1052B79E86}" type="sibTrans" cxnId="{79217DF6-A3A0-47BF-B2C5-5CACBBDFA77E}">
      <dgm:prSet/>
      <dgm:spPr/>
      <dgm:t>
        <a:bodyPr/>
        <a:lstStyle/>
        <a:p>
          <a:endParaRPr lang="en-US"/>
        </a:p>
      </dgm:t>
    </dgm:pt>
    <dgm:pt modelId="{6E74631C-B51B-4893-ACDC-D7C5A6F6604E}">
      <dgm:prSet/>
      <dgm:spPr/>
      <dgm:t>
        <a:bodyPr/>
        <a:lstStyle/>
        <a:p>
          <a:endParaRPr lang="en-US" dirty="0"/>
        </a:p>
      </dgm:t>
    </dgm:pt>
    <dgm:pt modelId="{00E43CF6-C6A0-42DE-BA0F-5CFC813756C0}" type="parTrans" cxnId="{091537F3-601F-4A0C-952D-032198B8230E}">
      <dgm:prSet/>
      <dgm:spPr/>
      <dgm:t>
        <a:bodyPr/>
        <a:lstStyle/>
        <a:p>
          <a:endParaRPr lang="en-US"/>
        </a:p>
      </dgm:t>
    </dgm:pt>
    <dgm:pt modelId="{F10363A0-1626-4090-AF40-ADACF085FD4E}" type="sibTrans" cxnId="{091537F3-601F-4A0C-952D-032198B8230E}">
      <dgm:prSet/>
      <dgm:spPr/>
      <dgm:t>
        <a:bodyPr/>
        <a:lstStyle/>
        <a:p>
          <a:endParaRPr lang="en-US"/>
        </a:p>
      </dgm:t>
    </dgm:pt>
    <dgm:pt modelId="{A6EF2668-0972-4AE2-A896-AAA572DEFDF6}">
      <dgm:prSet/>
      <dgm:spPr/>
      <dgm:t>
        <a:bodyPr/>
        <a:lstStyle/>
        <a:p>
          <a:endParaRPr lang="en-US" dirty="0"/>
        </a:p>
      </dgm:t>
    </dgm:pt>
    <dgm:pt modelId="{7D119588-BE49-4940-A982-DE19B52B3E8E}" type="parTrans" cxnId="{FD8336A5-6C6B-49D1-A8CC-2AC02018CDE6}">
      <dgm:prSet/>
      <dgm:spPr/>
      <dgm:t>
        <a:bodyPr/>
        <a:lstStyle/>
        <a:p>
          <a:endParaRPr lang="en-US"/>
        </a:p>
      </dgm:t>
    </dgm:pt>
    <dgm:pt modelId="{B5720053-92E6-468C-B75C-C0891879D10B}" type="sibTrans" cxnId="{FD8336A5-6C6B-49D1-A8CC-2AC02018CDE6}">
      <dgm:prSet/>
      <dgm:spPr/>
      <dgm:t>
        <a:bodyPr/>
        <a:lstStyle/>
        <a:p>
          <a:endParaRPr lang="en-US"/>
        </a:p>
      </dgm:t>
    </dgm:pt>
    <dgm:pt modelId="{CB99B77C-7323-0344-83C0-6F8D584833B3}" type="pres">
      <dgm:prSet presAssocID="{D516EF6C-F495-424A-A20A-E48D93A08868}" presName="vert0" presStyleCnt="0">
        <dgm:presLayoutVars>
          <dgm:dir/>
          <dgm:animOne val="branch"/>
          <dgm:animLvl val="lvl"/>
        </dgm:presLayoutVars>
      </dgm:prSet>
      <dgm:spPr/>
    </dgm:pt>
    <dgm:pt modelId="{74DF79A2-6F4D-E649-AE92-F0B50B60333E}" type="pres">
      <dgm:prSet presAssocID="{461832B3-78CF-4232-B467-939FE7460DC7}" presName="thickLine" presStyleLbl="alignNode1" presStyleIdx="0" presStyleCnt="5"/>
      <dgm:spPr/>
    </dgm:pt>
    <dgm:pt modelId="{DD0D9D14-CCCA-8A4E-B666-F936B12A0AE9}" type="pres">
      <dgm:prSet presAssocID="{461832B3-78CF-4232-B467-939FE7460DC7}" presName="horz1" presStyleCnt="0"/>
      <dgm:spPr/>
    </dgm:pt>
    <dgm:pt modelId="{FE33EB59-3B86-894B-A6E2-3E7283F74244}" type="pres">
      <dgm:prSet presAssocID="{461832B3-78CF-4232-B467-939FE7460DC7}" presName="tx1" presStyleLbl="revTx" presStyleIdx="0" presStyleCnt="5" custScaleY="258200"/>
      <dgm:spPr/>
    </dgm:pt>
    <dgm:pt modelId="{4A1FFDE3-1FE4-4543-8B64-348554D78221}" type="pres">
      <dgm:prSet presAssocID="{461832B3-78CF-4232-B467-939FE7460DC7}" presName="vert1" presStyleCnt="0"/>
      <dgm:spPr/>
    </dgm:pt>
    <dgm:pt modelId="{3CCB467B-A0A0-F34A-99C7-7E9E0CE6EFC0}" type="pres">
      <dgm:prSet presAssocID="{6E416D1F-6761-4731-9B76-603216B59A4D}" presName="thickLine" presStyleLbl="alignNode1" presStyleIdx="1" presStyleCnt="5"/>
      <dgm:spPr/>
    </dgm:pt>
    <dgm:pt modelId="{EA02DCAA-9CFC-D343-A545-80EF02D429F4}" type="pres">
      <dgm:prSet presAssocID="{6E416D1F-6761-4731-9B76-603216B59A4D}" presName="horz1" presStyleCnt="0"/>
      <dgm:spPr/>
    </dgm:pt>
    <dgm:pt modelId="{0E98918B-444B-9140-BCF8-5518864E6029}" type="pres">
      <dgm:prSet presAssocID="{6E416D1F-6761-4731-9B76-603216B59A4D}" presName="tx1" presStyleLbl="revTx" presStyleIdx="1" presStyleCnt="5" custScaleY="251111"/>
      <dgm:spPr/>
    </dgm:pt>
    <dgm:pt modelId="{967950B8-C04A-5042-89F3-09417D4684E2}" type="pres">
      <dgm:prSet presAssocID="{6E416D1F-6761-4731-9B76-603216B59A4D}" presName="vert1" presStyleCnt="0"/>
      <dgm:spPr/>
    </dgm:pt>
    <dgm:pt modelId="{3B1E1BA6-BFA3-144F-AE7D-F2066AD0D4B5}" type="pres">
      <dgm:prSet presAssocID="{3BB5DF98-366C-4857-8AF2-24CECED89486}" presName="thickLine" presStyleLbl="alignNode1" presStyleIdx="2" presStyleCnt="5" custLinFactY="800000" custLinFactNeighborX="260" custLinFactNeighborY="836854"/>
      <dgm:spPr/>
    </dgm:pt>
    <dgm:pt modelId="{DBE2F317-BB2B-E449-86ED-F6B04550F0B8}" type="pres">
      <dgm:prSet presAssocID="{3BB5DF98-366C-4857-8AF2-24CECED89486}" presName="horz1" presStyleCnt="0"/>
      <dgm:spPr/>
    </dgm:pt>
    <dgm:pt modelId="{FAA6208C-02B7-E14E-AFC3-A3967B9AF266}" type="pres">
      <dgm:prSet presAssocID="{3BB5DF98-366C-4857-8AF2-24CECED89486}" presName="tx1" presStyleLbl="revTx" presStyleIdx="2" presStyleCnt="5" custScaleY="14603"/>
      <dgm:spPr/>
    </dgm:pt>
    <dgm:pt modelId="{0C2B9FB8-1E44-544A-96C3-197CD57B1E28}" type="pres">
      <dgm:prSet presAssocID="{3BB5DF98-366C-4857-8AF2-24CECED89486}" presName="vert1" presStyleCnt="0"/>
      <dgm:spPr/>
    </dgm:pt>
    <dgm:pt modelId="{4FD34AFC-99C8-664C-827F-DED3716794A9}" type="pres">
      <dgm:prSet presAssocID="{6E74631C-B51B-4893-ACDC-D7C5A6F6604E}" presName="thickLine" presStyleLbl="alignNode1" presStyleIdx="3" presStyleCnt="5" custLinFactY="100000" custLinFactNeighborY="123261"/>
      <dgm:spPr/>
    </dgm:pt>
    <dgm:pt modelId="{A7095244-997A-2547-854B-43E4C811540D}" type="pres">
      <dgm:prSet presAssocID="{6E74631C-B51B-4893-ACDC-D7C5A6F6604E}" presName="horz1" presStyleCnt="0"/>
      <dgm:spPr/>
    </dgm:pt>
    <dgm:pt modelId="{1EE135B8-8D17-AA4F-93BD-02F370D28C22}" type="pres">
      <dgm:prSet presAssocID="{6E74631C-B51B-4893-ACDC-D7C5A6F6604E}" presName="tx1" presStyleLbl="revTx" presStyleIdx="3" presStyleCnt="5"/>
      <dgm:spPr/>
    </dgm:pt>
    <dgm:pt modelId="{EF05A779-21AD-6542-B64A-7C39297D52B1}" type="pres">
      <dgm:prSet presAssocID="{6E74631C-B51B-4893-ACDC-D7C5A6F6604E}" presName="vert1" presStyleCnt="0"/>
      <dgm:spPr/>
    </dgm:pt>
    <dgm:pt modelId="{71125709-0A80-0E4A-A593-6386149FF337}" type="pres">
      <dgm:prSet presAssocID="{A6EF2668-0972-4AE2-A896-AAA572DEFDF6}" presName="thickLine" presStyleLbl="alignNode1" presStyleIdx="4" presStyleCnt="5" custLinFactNeighborY="58718"/>
      <dgm:spPr/>
    </dgm:pt>
    <dgm:pt modelId="{C43B3551-3AD9-5C42-A777-B59043BF4C72}" type="pres">
      <dgm:prSet presAssocID="{A6EF2668-0972-4AE2-A896-AAA572DEFDF6}" presName="horz1" presStyleCnt="0"/>
      <dgm:spPr/>
    </dgm:pt>
    <dgm:pt modelId="{6D95BED4-1FA1-0047-B120-695CC60670DD}" type="pres">
      <dgm:prSet presAssocID="{A6EF2668-0972-4AE2-A896-AAA572DEFDF6}" presName="tx1" presStyleLbl="revTx" presStyleIdx="4" presStyleCnt="5"/>
      <dgm:spPr/>
    </dgm:pt>
    <dgm:pt modelId="{6D6239D0-C726-884C-B636-F75454FC3D10}" type="pres">
      <dgm:prSet presAssocID="{A6EF2668-0972-4AE2-A896-AAA572DEFDF6}" presName="vert1" presStyleCnt="0"/>
      <dgm:spPr/>
    </dgm:pt>
  </dgm:ptLst>
  <dgm:cxnLst>
    <dgm:cxn modelId="{CB2D4D07-8ED0-634A-9873-379CA810F325}" type="presOf" srcId="{461832B3-78CF-4232-B467-939FE7460DC7}" destId="{FE33EB59-3B86-894B-A6E2-3E7283F74244}" srcOrd="0" destOrd="0" presId="urn:microsoft.com/office/officeart/2008/layout/LinedList"/>
    <dgm:cxn modelId="{A1A9935E-D92D-48C1-976E-B26E2CC408CF}" srcId="{D516EF6C-F495-424A-A20A-E48D93A08868}" destId="{6E416D1F-6761-4731-9B76-603216B59A4D}" srcOrd="1" destOrd="0" parTransId="{A7B47CCC-EE2C-4298-A46B-8E85BBF7E485}" sibTransId="{8F62A5CD-7542-4A8B-A4AE-F3D01AC2AF3D}"/>
    <dgm:cxn modelId="{14C6FC67-F67C-E549-9275-819B93AD4285}" type="presOf" srcId="{6E416D1F-6761-4731-9B76-603216B59A4D}" destId="{0E98918B-444B-9140-BCF8-5518864E6029}" srcOrd="0" destOrd="0" presId="urn:microsoft.com/office/officeart/2008/layout/LinedList"/>
    <dgm:cxn modelId="{94D20078-9EF6-2B46-B804-7B01AE68BBE9}" type="presOf" srcId="{D516EF6C-F495-424A-A20A-E48D93A08868}" destId="{CB99B77C-7323-0344-83C0-6F8D584833B3}" srcOrd="0" destOrd="0" presId="urn:microsoft.com/office/officeart/2008/layout/LinedList"/>
    <dgm:cxn modelId="{C3588A8D-667E-0642-8615-59DF14656FBF}" type="presOf" srcId="{3BB5DF98-366C-4857-8AF2-24CECED89486}" destId="{FAA6208C-02B7-E14E-AFC3-A3967B9AF266}" srcOrd="0" destOrd="0" presId="urn:microsoft.com/office/officeart/2008/layout/LinedList"/>
    <dgm:cxn modelId="{FD8336A5-6C6B-49D1-A8CC-2AC02018CDE6}" srcId="{D516EF6C-F495-424A-A20A-E48D93A08868}" destId="{A6EF2668-0972-4AE2-A896-AAA572DEFDF6}" srcOrd="4" destOrd="0" parTransId="{7D119588-BE49-4940-A982-DE19B52B3E8E}" sibTransId="{B5720053-92E6-468C-B75C-C0891879D10B}"/>
    <dgm:cxn modelId="{F8B764B6-DE52-9E46-8133-293768BEDB78}" type="presOf" srcId="{A6EF2668-0972-4AE2-A896-AAA572DEFDF6}" destId="{6D95BED4-1FA1-0047-B120-695CC60670DD}" srcOrd="0" destOrd="0" presId="urn:microsoft.com/office/officeart/2008/layout/LinedList"/>
    <dgm:cxn modelId="{BB42B6E8-3BC5-49FB-B77A-327E0AB5BFC8}" srcId="{D516EF6C-F495-424A-A20A-E48D93A08868}" destId="{461832B3-78CF-4232-B467-939FE7460DC7}" srcOrd="0" destOrd="0" parTransId="{03443ECA-0585-4A94-B030-F76E5666CAF0}" sibTransId="{C2CA380A-FCB8-4F47-B119-35C40CE6994C}"/>
    <dgm:cxn modelId="{091537F3-601F-4A0C-952D-032198B8230E}" srcId="{D516EF6C-F495-424A-A20A-E48D93A08868}" destId="{6E74631C-B51B-4893-ACDC-D7C5A6F6604E}" srcOrd="3" destOrd="0" parTransId="{00E43CF6-C6A0-42DE-BA0F-5CFC813756C0}" sibTransId="{F10363A0-1626-4090-AF40-ADACF085FD4E}"/>
    <dgm:cxn modelId="{79217DF6-A3A0-47BF-B2C5-5CACBBDFA77E}" srcId="{D516EF6C-F495-424A-A20A-E48D93A08868}" destId="{3BB5DF98-366C-4857-8AF2-24CECED89486}" srcOrd="2" destOrd="0" parTransId="{0200A06E-A3D0-4E3F-B1D5-03041A256A8F}" sibTransId="{EB32B240-FBA5-4A67-8CEB-1C1052B79E86}"/>
    <dgm:cxn modelId="{B718A5F6-E13C-C04D-A68C-CBF8446A0ED2}" type="presOf" srcId="{6E74631C-B51B-4893-ACDC-D7C5A6F6604E}" destId="{1EE135B8-8D17-AA4F-93BD-02F370D28C22}" srcOrd="0" destOrd="0" presId="urn:microsoft.com/office/officeart/2008/layout/LinedList"/>
    <dgm:cxn modelId="{C3E63549-6105-9944-9DD7-31432C6D122D}" type="presParOf" srcId="{CB99B77C-7323-0344-83C0-6F8D584833B3}" destId="{74DF79A2-6F4D-E649-AE92-F0B50B60333E}" srcOrd="0" destOrd="0" presId="urn:microsoft.com/office/officeart/2008/layout/LinedList"/>
    <dgm:cxn modelId="{D78E212F-1247-EF46-B88D-B73310013E32}" type="presParOf" srcId="{CB99B77C-7323-0344-83C0-6F8D584833B3}" destId="{DD0D9D14-CCCA-8A4E-B666-F936B12A0AE9}" srcOrd="1" destOrd="0" presId="urn:microsoft.com/office/officeart/2008/layout/LinedList"/>
    <dgm:cxn modelId="{E5C5E2C9-383E-444D-A779-48F84558BE59}" type="presParOf" srcId="{DD0D9D14-CCCA-8A4E-B666-F936B12A0AE9}" destId="{FE33EB59-3B86-894B-A6E2-3E7283F74244}" srcOrd="0" destOrd="0" presId="urn:microsoft.com/office/officeart/2008/layout/LinedList"/>
    <dgm:cxn modelId="{B8646F21-F4F7-4E4C-A613-B1265A4BF2E3}" type="presParOf" srcId="{DD0D9D14-CCCA-8A4E-B666-F936B12A0AE9}" destId="{4A1FFDE3-1FE4-4543-8B64-348554D78221}" srcOrd="1" destOrd="0" presId="urn:microsoft.com/office/officeart/2008/layout/LinedList"/>
    <dgm:cxn modelId="{7E6F5080-E561-5F44-9338-0AF56DDB97A2}" type="presParOf" srcId="{CB99B77C-7323-0344-83C0-6F8D584833B3}" destId="{3CCB467B-A0A0-F34A-99C7-7E9E0CE6EFC0}" srcOrd="2" destOrd="0" presId="urn:microsoft.com/office/officeart/2008/layout/LinedList"/>
    <dgm:cxn modelId="{85B61347-8EA8-E14F-AFA8-5F97F2D5D2DA}" type="presParOf" srcId="{CB99B77C-7323-0344-83C0-6F8D584833B3}" destId="{EA02DCAA-9CFC-D343-A545-80EF02D429F4}" srcOrd="3" destOrd="0" presId="urn:microsoft.com/office/officeart/2008/layout/LinedList"/>
    <dgm:cxn modelId="{BAC23FDB-7EE7-4940-A462-E273327E5127}" type="presParOf" srcId="{EA02DCAA-9CFC-D343-A545-80EF02D429F4}" destId="{0E98918B-444B-9140-BCF8-5518864E6029}" srcOrd="0" destOrd="0" presId="urn:microsoft.com/office/officeart/2008/layout/LinedList"/>
    <dgm:cxn modelId="{53D4A2FB-00E8-2A4B-B9EF-2E77608A533B}" type="presParOf" srcId="{EA02DCAA-9CFC-D343-A545-80EF02D429F4}" destId="{967950B8-C04A-5042-89F3-09417D4684E2}" srcOrd="1" destOrd="0" presId="urn:microsoft.com/office/officeart/2008/layout/LinedList"/>
    <dgm:cxn modelId="{5EE7AAD8-3034-BF43-A33C-5FDCA183CBFA}" type="presParOf" srcId="{CB99B77C-7323-0344-83C0-6F8D584833B3}" destId="{3B1E1BA6-BFA3-144F-AE7D-F2066AD0D4B5}" srcOrd="4" destOrd="0" presId="urn:microsoft.com/office/officeart/2008/layout/LinedList"/>
    <dgm:cxn modelId="{36AFD447-83AB-F349-9831-67EA82D3165C}" type="presParOf" srcId="{CB99B77C-7323-0344-83C0-6F8D584833B3}" destId="{DBE2F317-BB2B-E449-86ED-F6B04550F0B8}" srcOrd="5" destOrd="0" presId="urn:microsoft.com/office/officeart/2008/layout/LinedList"/>
    <dgm:cxn modelId="{1D479B76-EE7E-1C45-AABD-EC74CF8990CC}" type="presParOf" srcId="{DBE2F317-BB2B-E449-86ED-F6B04550F0B8}" destId="{FAA6208C-02B7-E14E-AFC3-A3967B9AF266}" srcOrd="0" destOrd="0" presId="urn:microsoft.com/office/officeart/2008/layout/LinedList"/>
    <dgm:cxn modelId="{32022BFD-D510-3B40-B57E-7455E23CC4AC}" type="presParOf" srcId="{DBE2F317-BB2B-E449-86ED-F6B04550F0B8}" destId="{0C2B9FB8-1E44-544A-96C3-197CD57B1E28}" srcOrd="1" destOrd="0" presId="urn:microsoft.com/office/officeart/2008/layout/LinedList"/>
    <dgm:cxn modelId="{CDBC8E8A-26A1-DE4E-83A6-48D29A841495}" type="presParOf" srcId="{CB99B77C-7323-0344-83C0-6F8D584833B3}" destId="{4FD34AFC-99C8-664C-827F-DED3716794A9}" srcOrd="6" destOrd="0" presId="urn:microsoft.com/office/officeart/2008/layout/LinedList"/>
    <dgm:cxn modelId="{DB3294CB-CBA5-304E-A744-8C202322E3E6}" type="presParOf" srcId="{CB99B77C-7323-0344-83C0-6F8D584833B3}" destId="{A7095244-997A-2547-854B-43E4C811540D}" srcOrd="7" destOrd="0" presId="urn:microsoft.com/office/officeart/2008/layout/LinedList"/>
    <dgm:cxn modelId="{C27F33C9-01C3-2F44-81F3-FD561968388E}" type="presParOf" srcId="{A7095244-997A-2547-854B-43E4C811540D}" destId="{1EE135B8-8D17-AA4F-93BD-02F370D28C22}" srcOrd="0" destOrd="0" presId="urn:microsoft.com/office/officeart/2008/layout/LinedList"/>
    <dgm:cxn modelId="{D353EE48-6CD1-5341-A119-793828658343}" type="presParOf" srcId="{A7095244-997A-2547-854B-43E4C811540D}" destId="{EF05A779-21AD-6542-B64A-7C39297D52B1}" srcOrd="1" destOrd="0" presId="urn:microsoft.com/office/officeart/2008/layout/LinedList"/>
    <dgm:cxn modelId="{15264C21-0B15-7143-96D6-E601A3930740}" type="presParOf" srcId="{CB99B77C-7323-0344-83C0-6F8D584833B3}" destId="{71125709-0A80-0E4A-A593-6386149FF337}" srcOrd="8" destOrd="0" presId="urn:microsoft.com/office/officeart/2008/layout/LinedList"/>
    <dgm:cxn modelId="{21934701-3468-4F49-90E8-0F04DC5B51CD}" type="presParOf" srcId="{CB99B77C-7323-0344-83C0-6F8D584833B3}" destId="{C43B3551-3AD9-5C42-A777-B59043BF4C72}" srcOrd="9" destOrd="0" presId="urn:microsoft.com/office/officeart/2008/layout/LinedList"/>
    <dgm:cxn modelId="{51AB7942-ACEF-844A-AE21-F38A23B1C62A}" type="presParOf" srcId="{C43B3551-3AD9-5C42-A777-B59043BF4C72}" destId="{6D95BED4-1FA1-0047-B120-695CC60670DD}" srcOrd="0" destOrd="0" presId="urn:microsoft.com/office/officeart/2008/layout/LinedList"/>
    <dgm:cxn modelId="{E7F325F9-9B3E-9C45-90AE-35EB2A7B51CD}" type="presParOf" srcId="{C43B3551-3AD9-5C42-A777-B59043BF4C72}" destId="{6D6239D0-C726-884C-B636-F75454FC3D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5DFD29-E3EA-4D72-AC27-B1F54930C5FC}"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83FC59D9-756F-4D06-A5EA-6597E56ECD91}">
      <dgm:prSet/>
      <dgm:spPr/>
      <dgm:t>
        <a:bodyPr/>
        <a:lstStyle/>
        <a:p>
          <a:r>
            <a:rPr lang="fr-BE" dirty="0"/>
            <a:t>Si les associations sans modèle sont affaiblies, en raison de neuro-interventions, les associations basées sur un modèle pourraient être plus déterminantes</a:t>
          </a:r>
          <a:endParaRPr lang="en-US" dirty="0"/>
        </a:p>
      </dgm:t>
    </dgm:pt>
    <dgm:pt modelId="{D9DA98A7-1902-4D95-9B50-AD5BFF43E5E5}" type="parTrans" cxnId="{CAC79856-DFB9-4A65-A921-D296870320E6}">
      <dgm:prSet/>
      <dgm:spPr/>
      <dgm:t>
        <a:bodyPr/>
        <a:lstStyle/>
        <a:p>
          <a:endParaRPr lang="en-US"/>
        </a:p>
      </dgm:t>
    </dgm:pt>
    <dgm:pt modelId="{133B0372-4390-47B9-9755-0642B3CBD3D6}" type="sibTrans" cxnId="{CAC79856-DFB9-4A65-A921-D296870320E6}">
      <dgm:prSet/>
      <dgm:spPr/>
      <dgm:t>
        <a:bodyPr/>
        <a:lstStyle/>
        <a:p>
          <a:endParaRPr lang="en-US"/>
        </a:p>
      </dgm:t>
    </dgm:pt>
    <dgm:pt modelId="{3F7FA908-23FE-4343-BEB1-BB8EF637E48C}">
      <dgm:prSet/>
      <dgm:spPr/>
      <dgm:t>
        <a:bodyPr/>
        <a:lstStyle/>
        <a:p>
          <a:r>
            <a:rPr lang="fr-BE" dirty="0"/>
            <a:t>Exigeant ainsi des interventions cliniques appropriées visant à atténuer la force de ces associations</a:t>
          </a:r>
          <a:endParaRPr lang="en-US" dirty="0"/>
        </a:p>
      </dgm:t>
    </dgm:pt>
    <dgm:pt modelId="{942B83AC-FFA0-44F1-AC81-D134493C1256}" type="parTrans" cxnId="{F270693A-6149-4467-ACCE-DB548DCDA826}">
      <dgm:prSet/>
      <dgm:spPr/>
      <dgm:t>
        <a:bodyPr/>
        <a:lstStyle/>
        <a:p>
          <a:endParaRPr lang="en-US"/>
        </a:p>
      </dgm:t>
    </dgm:pt>
    <dgm:pt modelId="{39BA659A-FB72-4662-84F4-9A9273BB1BAA}" type="sibTrans" cxnId="{F270693A-6149-4467-ACCE-DB548DCDA826}">
      <dgm:prSet/>
      <dgm:spPr/>
      <dgm:t>
        <a:bodyPr/>
        <a:lstStyle/>
        <a:p>
          <a:endParaRPr lang="en-US"/>
        </a:p>
      </dgm:t>
    </dgm:pt>
    <dgm:pt modelId="{16B8D8BE-E32D-7E44-836E-9660D1E49662}" type="pres">
      <dgm:prSet presAssocID="{8F5DFD29-E3EA-4D72-AC27-B1F54930C5FC}" presName="vert0" presStyleCnt="0">
        <dgm:presLayoutVars>
          <dgm:dir/>
          <dgm:animOne val="branch"/>
          <dgm:animLvl val="lvl"/>
        </dgm:presLayoutVars>
      </dgm:prSet>
      <dgm:spPr/>
    </dgm:pt>
    <dgm:pt modelId="{E30003B7-50FB-E14E-B3BA-FD455A98F0D9}" type="pres">
      <dgm:prSet presAssocID="{83FC59D9-756F-4D06-A5EA-6597E56ECD91}" presName="thickLine" presStyleLbl="alignNode1" presStyleIdx="0" presStyleCnt="2"/>
      <dgm:spPr/>
    </dgm:pt>
    <dgm:pt modelId="{F5AAED7A-308A-8A47-ADA5-7ABF4EB9CAC6}" type="pres">
      <dgm:prSet presAssocID="{83FC59D9-756F-4D06-A5EA-6597E56ECD91}" presName="horz1" presStyleCnt="0"/>
      <dgm:spPr/>
    </dgm:pt>
    <dgm:pt modelId="{F5427BCC-0D71-5E4D-8E6A-0BD970BB455C}" type="pres">
      <dgm:prSet presAssocID="{83FC59D9-756F-4D06-A5EA-6597E56ECD91}" presName="tx1" presStyleLbl="revTx" presStyleIdx="0" presStyleCnt="2"/>
      <dgm:spPr/>
    </dgm:pt>
    <dgm:pt modelId="{04016BAF-6736-9145-957C-0CA26F8AD333}" type="pres">
      <dgm:prSet presAssocID="{83FC59D9-756F-4D06-A5EA-6597E56ECD91}" presName="vert1" presStyleCnt="0"/>
      <dgm:spPr/>
    </dgm:pt>
    <dgm:pt modelId="{1431E090-303E-ED47-B6B1-B540B72397E0}" type="pres">
      <dgm:prSet presAssocID="{3F7FA908-23FE-4343-BEB1-BB8EF637E48C}" presName="thickLine" presStyleLbl="alignNode1" presStyleIdx="1" presStyleCnt="2"/>
      <dgm:spPr/>
    </dgm:pt>
    <dgm:pt modelId="{CA6EA9CD-1283-4E4D-8114-3094AF1DF8A8}" type="pres">
      <dgm:prSet presAssocID="{3F7FA908-23FE-4343-BEB1-BB8EF637E48C}" presName="horz1" presStyleCnt="0"/>
      <dgm:spPr/>
    </dgm:pt>
    <dgm:pt modelId="{8129EBE2-B9D1-2A46-B04F-5E567D26D2A5}" type="pres">
      <dgm:prSet presAssocID="{3F7FA908-23FE-4343-BEB1-BB8EF637E48C}" presName="tx1" presStyleLbl="revTx" presStyleIdx="1" presStyleCnt="2"/>
      <dgm:spPr/>
    </dgm:pt>
    <dgm:pt modelId="{1B76A3B6-038F-724E-9F40-13D0CC81A10E}" type="pres">
      <dgm:prSet presAssocID="{3F7FA908-23FE-4343-BEB1-BB8EF637E48C}" presName="vert1" presStyleCnt="0"/>
      <dgm:spPr/>
    </dgm:pt>
  </dgm:ptLst>
  <dgm:cxnLst>
    <dgm:cxn modelId="{B885752B-ADAE-E045-8EF7-61CC950710B0}" type="presOf" srcId="{3F7FA908-23FE-4343-BEB1-BB8EF637E48C}" destId="{8129EBE2-B9D1-2A46-B04F-5E567D26D2A5}" srcOrd="0" destOrd="0" presId="urn:microsoft.com/office/officeart/2008/layout/LinedList"/>
    <dgm:cxn modelId="{F270693A-6149-4467-ACCE-DB548DCDA826}" srcId="{8F5DFD29-E3EA-4D72-AC27-B1F54930C5FC}" destId="{3F7FA908-23FE-4343-BEB1-BB8EF637E48C}" srcOrd="1" destOrd="0" parTransId="{942B83AC-FFA0-44F1-AC81-D134493C1256}" sibTransId="{39BA659A-FB72-4662-84F4-9A9273BB1BAA}"/>
    <dgm:cxn modelId="{CAC79856-DFB9-4A65-A921-D296870320E6}" srcId="{8F5DFD29-E3EA-4D72-AC27-B1F54930C5FC}" destId="{83FC59D9-756F-4D06-A5EA-6597E56ECD91}" srcOrd="0" destOrd="0" parTransId="{D9DA98A7-1902-4D95-9B50-AD5BFF43E5E5}" sibTransId="{133B0372-4390-47B9-9755-0642B3CBD3D6}"/>
    <dgm:cxn modelId="{45427968-72B8-8244-85C4-D545AE640080}" type="presOf" srcId="{83FC59D9-756F-4D06-A5EA-6597E56ECD91}" destId="{F5427BCC-0D71-5E4D-8E6A-0BD970BB455C}" srcOrd="0" destOrd="0" presId="urn:microsoft.com/office/officeart/2008/layout/LinedList"/>
    <dgm:cxn modelId="{4F16BD94-25C6-5549-82D6-EA3E4A34909F}" type="presOf" srcId="{8F5DFD29-E3EA-4D72-AC27-B1F54930C5FC}" destId="{16B8D8BE-E32D-7E44-836E-9660D1E49662}" srcOrd="0" destOrd="0" presId="urn:microsoft.com/office/officeart/2008/layout/LinedList"/>
    <dgm:cxn modelId="{4A118922-1614-F74F-8D70-A102738AA76F}" type="presParOf" srcId="{16B8D8BE-E32D-7E44-836E-9660D1E49662}" destId="{E30003B7-50FB-E14E-B3BA-FD455A98F0D9}" srcOrd="0" destOrd="0" presId="urn:microsoft.com/office/officeart/2008/layout/LinedList"/>
    <dgm:cxn modelId="{0950836A-7815-8B45-9EF5-B6CA46D519A1}" type="presParOf" srcId="{16B8D8BE-E32D-7E44-836E-9660D1E49662}" destId="{F5AAED7A-308A-8A47-ADA5-7ABF4EB9CAC6}" srcOrd="1" destOrd="0" presId="urn:microsoft.com/office/officeart/2008/layout/LinedList"/>
    <dgm:cxn modelId="{30D7581C-DCF2-2145-BDAA-9EBBFCEF8A7A}" type="presParOf" srcId="{F5AAED7A-308A-8A47-ADA5-7ABF4EB9CAC6}" destId="{F5427BCC-0D71-5E4D-8E6A-0BD970BB455C}" srcOrd="0" destOrd="0" presId="urn:microsoft.com/office/officeart/2008/layout/LinedList"/>
    <dgm:cxn modelId="{568DEFA1-C55D-EB43-A42A-467990A1B2B3}" type="presParOf" srcId="{F5AAED7A-308A-8A47-ADA5-7ABF4EB9CAC6}" destId="{04016BAF-6736-9145-957C-0CA26F8AD333}" srcOrd="1" destOrd="0" presId="urn:microsoft.com/office/officeart/2008/layout/LinedList"/>
    <dgm:cxn modelId="{B4FFCAF2-7144-8548-B5FC-77847D660CBC}" type="presParOf" srcId="{16B8D8BE-E32D-7E44-836E-9660D1E49662}" destId="{1431E090-303E-ED47-B6B1-B540B72397E0}" srcOrd="2" destOrd="0" presId="urn:microsoft.com/office/officeart/2008/layout/LinedList"/>
    <dgm:cxn modelId="{12D8128B-984D-FE4C-B9F2-A7375ADD30EA}" type="presParOf" srcId="{16B8D8BE-E32D-7E44-836E-9660D1E49662}" destId="{CA6EA9CD-1283-4E4D-8114-3094AF1DF8A8}" srcOrd="3" destOrd="0" presId="urn:microsoft.com/office/officeart/2008/layout/LinedList"/>
    <dgm:cxn modelId="{48A5A0A4-EBD0-524E-BD5C-9F22A60A2227}" type="presParOf" srcId="{CA6EA9CD-1283-4E4D-8114-3094AF1DF8A8}" destId="{8129EBE2-B9D1-2A46-B04F-5E567D26D2A5}" srcOrd="0" destOrd="0" presId="urn:microsoft.com/office/officeart/2008/layout/LinedList"/>
    <dgm:cxn modelId="{3BDE7044-5166-7046-94D4-237493C03A71}" type="presParOf" srcId="{CA6EA9CD-1283-4E4D-8114-3094AF1DF8A8}" destId="{1B76A3B6-038F-724E-9F40-13D0CC81A1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9A96E4-B55B-4E40-9737-9BEC98B5159F}"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CF6CA99E-D835-44E0-9D97-718873B16D2E}">
      <dgm:prSet/>
      <dgm:spPr/>
      <dgm:t>
        <a:bodyPr/>
        <a:lstStyle/>
        <a:p>
          <a:r>
            <a:rPr lang="fr-FR" noProof="0" dirty="0"/>
            <a:t>Les systèmes OVB sont flexibles mais plus couteux en ressources cognitives</a:t>
          </a:r>
        </a:p>
      </dgm:t>
    </dgm:pt>
    <dgm:pt modelId="{D83CFC2A-339E-4E41-BC08-E10895614508}" type="parTrans" cxnId="{CA46F8E9-3BC1-4F44-A012-6770AC89EB12}">
      <dgm:prSet/>
      <dgm:spPr/>
      <dgm:t>
        <a:bodyPr/>
        <a:lstStyle/>
        <a:p>
          <a:endParaRPr lang="fr-FR" noProof="0" dirty="0"/>
        </a:p>
      </dgm:t>
    </dgm:pt>
    <dgm:pt modelId="{769EB3A6-2BE8-4D30-922A-690303FBC021}" type="sibTrans" cxnId="{CA46F8E9-3BC1-4F44-A012-6770AC89EB12}">
      <dgm:prSet/>
      <dgm:spPr/>
      <dgm:t>
        <a:bodyPr/>
        <a:lstStyle/>
        <a:p>
          <a:endParaRPr lang="fr-FR" noProof="0" dirty="0"/>
        </a:p>
      </dgm:t>
    </dgm:pt>
    <dgm:pt modelId="{8945276C-F096-4582-B6CC-7DF9832005C0}">
      <dgm:prSet/>
      <dgm:spPr/>
      <dgm:t>
        <a:bodyPr/>
        <a:lstStyle/>
        <a:p>
          <a:endParaRPr lang="fr-FR" noProof="0" dirty="0"/>
        </a:p>
      </dgm:t>
    </dgm:pt>
    <dgm:pt modelId="{64A62488-0058-40AF-94FB-3C693463154E}" type="parTrans" cxnId="{0B153896-4D80-436F-918D-61BBA4E07316}">
      <dgm:prSet/>
      <dgm:spPr/>
      <dgm:t>
        <a:bodyPr/>
        <a:lstStyle/>
        <a:p>
          <a:endParaRPr lang="fr-FR" noProof="0" dirty="0"/>
        </a:p>
      </dgm:t>
    </dgm:pt>
    <dgm:pt modelId="{5A3E8238-7DB1-4C0B-9226-33341233A740}" type="sibTrans" cxnId="{0B153896-4D80-436F-918D-61BBA4E07316}">
      <dgm:prSet/>
      <dgm:spPr/>
      <dgm:t>
        <a:bodyPr/>
        <a:lstStyle/>
        <a:p>
          <a:endParaRPr lang="fr-FR" noProof="0" dirty="0"/>
        </a:p>
      </dgm:t>
    </dgm:pt>
    <dgm:pt modelId="{7B34A268-038F-4457-B8C0-F8D8835B5E75}">
      <dgm:prSet/>
      <dgm:spPr/>
      <dgm:t>
        <a:bodyPr/>
        <a:lstStyle/>
        <a:p>
          <a:r>
            <a:rPr lang="fr-FR" noProof="0" dirty="0"/>
            <a:t>Effets délétères de la durée d’utilisation et effets délétères du stress aigu et accumulé ainsi que de la charge en mémoire de travail </a:t>
          </a:r>
        </a:p>
      </dgm:t>
    </dgm:pt>
    <dgm:pt modelId="{235ED278-28C4-4A32-927D-73BF9F3562E8}" type="parTrans" cxnId="{E6DD7CB0-DE64-410D-9AE0-38FC0ECB3B70}">
      <dgm:prSet/>
      <dgm:spPr/>
      <dgm:t>
        <a:bodyPr/>
        <a:lstStyle/>
        <a:p>
          <a:endParaRPr lang="fr-FR" noProof="0" dirty="0"/>
        </a:p>
      </dgm:t>
    </dgm:pt>
    <dgm:pt modelId="{7AABAC2F-5BD2-4E29-AC45-EBE36E175A2C}" type="sibTrans" cxnId="{E6DD7CB0-DE64-410D-9AE0-38FC0ECB3B70}">
      <dgm:prSet/>
      <dgm:spPr/>
      <dgm:t>
        <a:bodyPr/>
        <a:lstStyle/>
        <a:p>
          <a:endParaRPr lang="fr-FR" noProof="0" dirty="0"/>
        </a:p>
      </dgm:t>
    </dgm:pt>
    <dgm:pt modelId="{B28F9A7A-673B-485A-93B9-7F9A7B7D6E16}">
      <dgm:prSet/>
      <dgm:spPr/>
      <dgm:t>
        <a:bodyPr/>
        <a:lstStyle/>
        <a:p>
          <a:endParaRPr lang="fr-FR" noProof="0" dirty="0"/>
        </a:p>
      </dgm:t>
    </dgm:pt>
    <dgm:pt modelId="{B7288525-3452-47A8-84CF-88BA55F13961}" type="parTrans" cxnId="{E8CC086C-8E44-4F20-A9BF-4D6E1842236F}">
      <dgm:prSet/>
      <dgm:spPr/>
      <dgm:t>
        <a:bodyPr/>
        <a:lstStyle/>
        <a:p>
          <a:endParaRPr lang="fr-FR" noProof="0" dirty="0"/>
        </a:p>
      </dgm:t>
    </dgm:pt>
    <dgm:pt modelId="{21D03230-FAE9-4261-A8BC-4A26FF36224C}" type="sibTrans" cxnId="{E8CC086C-8E44-4F20-A9BF-4D6E1842236F}">
      <dgm:prSet/>
      <dgm:spPr/>
      <dgm:t>
        <a:bodyPr/>
        <a:lstStyle/>
        <a:p>
          <a:endParaRPr lang="fr-FR" noProof="0" dirty="0"/>
        </a:p>
      </dgm:t>
    </dgm:pt>
    <dgm:pt modelId="{1A265A76-593B-E748-8D7C-E047645683DC}" type="pres">
      <dgm:prSet presAssocID="{789A96E4-B55B-4E40-9737-9BEC98B5159F}" presName="vert0" presStyleCnt="0">
        <dgm:presLayoutVars>
          <dgm:dir/>
          <dgm:animOne val="branch"/>
          <dgm:animLvl val="lvl"/>
        </dgm:presLayoutVars>
      </dgm:prSet>
      <dgm:spPr/>
    </dgm:pt>
    <dgm:pt modelId="{923B41DD-C0E2-B14B-A9B8-0CA0CD4E7915}" type="pres">
      <dgm:prSet presAssocID="{CF6CA99E-D835-44E0-9D97-718873B16D2E}" presName="thickLine" presStyleLbl="alignNode1" presStyleIdx="0" presStyleCnt="4"/>
      <dgm:spPr/>
    </dgm:pt>
    <dgm:pt modelId="{B4726823-D3DE-C04B-BD5A-633D050EDE0F}" type="pres">
      <dgm:prSet presAssocID="{CF6CA99E-D835-44E0-9D97-718873B16D2E}" presName="horz1" presStyleCnt="0"/>
      <dgm:spPr/>
    </dgm:pt>
    <dgm:pt modelId="{4D2E0B1C-634B-0243-B290-3EF982CC7EF5}" type="pres">
      <dgm:prSet presAssocID="{CF6CA99E-D835-44E0-9D97-718873B16D2E}" presName="tx1" presStyleLbl="revTx" presStyleIdx="0" presStyleCnt="4"/>
      <dgm:spPr/>
    </dgm:pt>
    <dgm:pt modelId="{4FD5C2D0-51C8-304F-8E5A-2D50105C605F}" type="pres">
      <dgm:prSet presAssocID="{CF6CA99E-D835-44E0-9D97-718873B16D2E}" presName="vert1" presStyleCnt="0"/>
      <dgm:spPr/>
    </dgm:pt>
    <dgm:pt modelId="{8AC79FCC-CA18-DB42-9F93-32361375C59E}" type="pres">
      <dgm:prSet presAssocID="{8945276C-F096-4582-B6CC-7DF9832005C0}" presName="thickLine" presStyleLbl="alignNode1" presStyleIdx="1" presStyleCnt="4" custLinFactNeighborY="88657"/>
      <dgm:spPr/>
    </dgm:pt>
    <dgm:pt modelId="{7368250E-04AA-0046-B9F1-D594244851C1}" type="pres">
      <dgm:prSet presAssocID="{8945276C-F096-4582-B6CC-7DF9832005C0}" presName="horz1" presStyleCnt="0"/>
      <dgm:spPr/>
    </dgm:pt>
    <dgm:pt modelId="{CFCFCC94-8ACD-F745-B847-E35F737A4F9B}" type="pres">
      <dgm:prSet presAssocID="{8945276C-F096-4582-B6CC-7DF9832005C0}" presName="tx1" presStyleLbl="revTx" presStyleIdx="1" presStyleCnt="4"/>
      <dgm:spPr/>
    </dgm:pt>
    <dgm:pt modelId="{4A4EC253-B70C-024A-B7FE-870FD4B88587}" type="pres">
      <dgm:prSet presAssocID="{8945276C-F096-4582-B6CC-7DF9832005C0}" presName="vert1" presStyleCnt="0"/>
      <dgm:spPr/>
    </dgm:pt>
    <dgm:pt modelId="{FAE1696F-67A6-354E-A8B1-786B177AD12F}" type="pres">
      <dgm:prSet presAssocID="{7B34A268-038F-4457-B8C0-F8D8835B5E75}" presName="thickLine" presStyleLbl="alignNode1" presStyleIdx="2" presStyleCnt="4"/>
      <dgm:spPr/>
    </dgm:pt>
    <dgm:pt modelId="{6DB62FCD-41DD-254F-916B-DAF191CA5F48}" type="pres">
      <dgm:prSet presAssocID="{7B34A268-038F-4457-B8C0-F8D8835B5E75}" presName="horz1" presStyleCnt="0"/>
      <dgm:spPr/>
    </dgm:pt>
    <dgm:pt modelId="{78F4D65C-03DA-9D43-A1D6-C765FBCC24F9}" type="pres">
      <dgm:prSet presAssocID="{7B34A268-038F-4457-B8C0-F8D8835B5E75}" presName="tx1" presStyleLbl="revTx" presStyleIdx="2" presStyleCnt="4" custScaleY="210396"/>
      <dgm:spPr/>
    </dgm:pt>
    <dgm:pt modelId="{D65C9A6C-2F4F-B548-A51D-C6D0062E641F}" type="pres">
      <dgm:prSet presAssocID="{7B34A268-038F-4457-B8C0-F8D8835B5E75}" presName="vert1" presStyleCnt="0"/>
      <dgm:spPr/>
    </dgm:pt>
    <dgm:pt modelId="{2A720787-806D-114B-A6FA-63C25B21D301}" type="pres">
      <dgm:prSet presAssocID="{B28F9A7A-673B-485A-93B9-7F9A7B7D6E16}" presName="thickLine" presStyleLbl="alignNode1" presStyleIdx="3" presStyleCnt="4"/>
      <dgm:spPr/>
    </dgm:pt>
    <dgm:pt modelId="{130D8BD2-5E82-9249-B7CF-4AD86E74CFB7}" type="pres">
      <dgm:prSet presAssocID="{B28F9A7A-673B-485A-93B9-7F9A7B7D6E16}" presName="horz1" presStyleCnt="0"/>
      <dgm:spPr/>
    </dgm:pt>
    <dgm:pt modelId="{8947B62C-B31E-C149-B6B7-F366BC5E8CDD}" type="pres">
      <dgm:prSet presAssocID="{B28F9A7A-673B-485A-93B9-7F9A7B7D6E16}" presName="tx1" presStyleLbl="revTx" presStyleIdx="3" presStyleCnt="4" custFlipVert="1" custScaleY="12469"/>
      <dgm:spPr/>
    </dgm:pt>
    <dgm:pt modelId="{EBAA02FB-D3F6-4F42-8D02-4CBAFA358D0A}" type="pres">
      <dgm:prSet presAssocID="{B28F9A7A-673B-485A-93B9-7F9A7B7D6E16}" presName="vert1" presStyleCnt="0"/>
      <dgm:spPr/>
    </dgm:pt>
  </dgm:ptLst>
  <dgm:cxnLst>
    <dgm:cxn modelId="{E6CC3827-C3C8-2640-8A81-753C14785259}" type="presOf" srcId="{CF6CA99E-D835-44E0-9D97-718873B16D2E}" destId="{4D2E0B1C-634B-0243-B290-3EF982CC7EF5}" srcOrd="0" destOrd="0" presId="urn:microsoft.com/office/officeart/2008/layout/LinedList"/>
    <dgm:cxn modelId="{3938D93D-FF34-8A41-93BE-89CD85C4E098}" type="presOf" srcId="{B28F9A7A-673B-485A-93B9-7F9A7B7D6E16}" destId="{8947B62C-B31E-C149-B6B7-F366BC5E8CDD}" srcOrd="0" destOrd="0" presId="urn:microsoft.com/office/officeart/2008/layout/LinedList"/>
    <dgm:cxn modelId="{E8CC086C-8E44-4F20-A9BF-4D6E1842236F}" srcId="{789A96E4-B55B-4E40-9737-9BEC98B5159F}" destId="{B28F9A7A-673B-485A-93B9-7F9A7B7D6E16}" srcOrd="3" destOrd="0" parTransId="{B7288525-3452-47A8-84CF-88BA55F13961}" sibTransId="{21D03230-FAE9-4261-A8BC-4A26FF36224C}"/>
    <dgm:cxn modelId="{0B153896-4D80-436F-918D-61BBA4E07316}" srcId="{789A96E4-B55B-4E40-9737-9BEC98B5159F}" destId="{8945276C-F096-4582-B6CC-7DF9832005C0}" srcOrd="1" destOrd="0" parTransId="{64A62488-0058-40AF-94FB-3C693463154E}" sibTransId="{5A3E8238-7DB1-4C0B-9226-33341233A740}"/>
    <dgm:cxn modelId="{0AFF38AC-BC22-0F46-A56E-4F8382134DBE}" type="presOf" srcId="{789A96E4-B55B-4E40-9737-9BEC98B5159F}" destId="{1A265A76-593B-E748-8D7C-E047645683DC}" srcOrd="0" destOrd="0" presId="urn:microsoft.com/office/officeart/2008/layout/LinedList"/>
    <dgm:cxn modelId="{E6DD7CB0-DE64-410D-9AE0-38FC0ECB3B70}" srcId="{789A96E4-B55B-4E40-9737-9BEC98B5159F}" destId="{7B34A268-038F-4457-B8C0-F8D8835B5E75}" srcOrd="2" destOrd="0" parTransId="{235ED278-28C4-4A32-927D-73BF9F3562E8}" sibTransId="{7AABAC2F-5BD2-4E29-AC45-EBE36E175A2C}"/>
    <dgm:cxn modelId="{D072E4E1-71D7-2240-ADCF-B64EAD854BF7}" type="presOf" srcId="{8945276C-F096-4582-B6CC-7DF9832005C0}" destId="{CFCFCC94-8ACD-F745-B847-E35F737A4F9B}" srcOrd="0" destOrd="0" presId="urn:microsoft.com/office/officeart/2008/layout/LinedList"/>
    <dgm:cxn modelId="{CA46F8E9-3BC1-4F44-A012-6770AC89EB12}" srcId="{789A96E4-B55B-4E40-9737-9BEC98B5159F}" destId="{CF6CA99E-D835-44E0-9D97-718873B16D2E}" srcOrd="0" destOrd="0" parTransId="{D83CFC2A-339E-4E41-BC08-E10895614508}" sibTransId="{769EB3A6-2BE8-4D30-922A-690303FBC021}"/>
    <dgm:cxn modelId="{B2A8FEED-871A-A342-BBAE-958FD90427BB}" type="presOf" srcId="{7B34A268-038F-4457-B8C0-F8D8835B5E75}" destId="{78F4D65C-03DA-9D43-A1D6-C765FBCC24F9}" srcOrd="0" destOrd="0" presId="urn:microsoft.com/office/officeart/2008/layout/LinedList"/>
    <dgm:cxn modelId="{DED48B92-F174-8841-9F98-5ED68CBED965}" type="presParOf" srcId="{1A265A76-593B-E748-8D7C-E047645683DC}" destId="{923B41DD-C0E2-B14B-A9B8-0CA0CD4E7915}" srcOrd="0" destOrd="0" presId="urn:microsoft.com/office/officeart/2008/layout/LinedList"/>
    <dgm:cxn modelId="{51284ACE-3064-8E4C-B509-EC2AC2F8A467}" type="presParOf" srcId="{1A265A76-593B-E748-8D7C-E047645683DC}" destId="{B4726823-D3DE-C04B-BD5A-633D050EDE0F}" srcOrd="1" destOrd="0" presId="urn:microsoft.com/office/officeart/2008/layout/LinedList"/>
    <dgm:cxn modelId="{169585FE-D2F0-314E-99B8-3915D2F6FCAB}" type="presParOf" srcId="{B4726823-D3DE-C04B-BD5A-633D050EDE0F}" destId="{4D2E0B1C-634B-0243-B290-3EF982CC7EF5}" srcOrd="0" destOrd="0" presId="urn:microsoft.com/office/officeart/2008/layout/LinedList"/>
    <dgm:cxn modelId="{ADC202D4-6129-944C-81B2-549728E9F48A}" type="presParOf" srcId="{B4726823-D3DE-C04B-BD5A-633D050EDE0F}" destId="{4FD5C2D0-51C8-304F-8E5A-2D50105C605F}" srcOrd="1" destOrd="0" presId="urn:microsoft.com/office/officeart/2008/layout/LinedList"/>
    <dgm:cxn modelId="{25BDB90F-C1E4-7145-9F1A-C7C9774EB4D9}" type="presParOf" srcId="{1A265A76-593B-E748-8D7C-E047645683DC}" destId="{8AC79FCC-CA18-DB42-9F93-32361375C59E}" srcOrd="2" destOrd="0" presId="urn:microsoft.com/office/officeart/2008/layout/LinedList"/>
    <dgm:cxn modelId="{A5E9A721-AAF1-E44B-97CC-8CC17CB74252}" type="presParOf" srcId="{1A265A76-593B-E748-8D7C-E047645683DC}" destId="{7368250E-04AA-0046-B9F1-D594244851C1}" srcOrd="3" destOrd="0" presId="urn:microsoft.com/office/officeart/2008/layout/LinedList"/>
    <dgm:cxn modelId="{0D1F0940-C7EE-6842-A189-3502D72CAD73}" type="presParOf" srcId="{7368250E-04AA-0046-B9F1-D594244851C1}" destId="{CFCFCC94-8ACD-F745-B847-E35F737A4F9B}" srcOrd="0" destOrd="0" presId="urn:microsoft.com/office/officeart/2008/layout/LinedList"/>
    <dgm:cxn modelId="{6A000752-6FC1-4843-BC0D-2B66C84A9965}" type="presParOf" srcId="{7368250E-04AA-0046-B9F1-D594244851C1}" destId="{4A4EC253-B70C-024A-B7FE-870FD4B88587}" srcOrd="1" destOrd="0" presId="urn:microsoft.com/office/officeart/2008/layout/LinedList"/>
    <dgm:cxn modelId="{86402F54-F294-A64E-B7BF-762071964DDD}" type="presParOf" srcId="{1A265A76-593B-E748-8D7C-E047645683DC}" destId="{FAE1696F-67A6-354E-A8B1-786B177AD12F}" srcOrd="4" destOrd="0" presId="urn:microsoft.com/office/officeart/2008/layout/LinedList"/>
    <dgm:cxn modelId="{D2CD53AE-7F87-7D4E-8748-8163FA853409}" type="presParOf" srcId="{1A265A76-593B-E748-8D7C-E047645683DC}" destId="{6DB62FCD-41DD-254F-916B-DAF191CA5F48}" srcOrd="5" destOrd="0" presId="urn:microsoft.com/office/officeart/2008/layout/LinedList"/>
    <dgm:cxn modelId="{B863D0C4-32D4-6C4C-8D69-802AD1A66424}" type="presParOf" srcId="{6DB62FCD-41DD-254F-916B-DAF191CA5F48}" destId="{78F4D65C-03DA-9D43-A1D6-C765FBCC24F9}" srcOrd="0" destOrd="0" presId="urn:microsoft.com/office/officeart/2008/layout/LinedList"/>
    <dgm:cxn modelId="{1C14A532-D02F-2C44-A426-E61EFD92CDFA}" type="presParOf" srcId="{6DB62FCD-41DD-254F-916B-DAF191CA5F48}" destId="{D65C9A6C-2F4F-B548-A51D-C6D0062E641F}" srcOrd="1" destOrd="0" presId="urn:microsoft.com/office/officeart/2008/layout/LinedList"/>
    <dgm:cxn modelId="{136537E2-FF66-5644-A293-DD55D1A957F4}" type="presParOf" srcId="{1A265A76-593B-E748-8D7C-E047645683DC}" destId="{2A720787-806D-114B-A6FA-63C25B21D301}" srcOrd="6" destOrd="0" presId="urn:microsoft.com/office/officeart/2008/layout/LinedList"/>
    <dgm:cxn modelId="{92E691CE-879B-E844-8EB0-2B0E723AD5A9}" type="presParOf" srcId="{1A265A76-593B-E748-8D7C-E047645683DC}" destId="{130D8BD2-5E82-9249-B7CF-4AD86E74CFB7}" srcOrd="7" destOrd="0" presId="urn:microsoft.com/office/officeart/2008/layout/LinedList"/>
    <dgm:cxn modelId="{CCE1569E-5CBA-B044-BA35-568E0F66D5ED}" type="presParOf" srcId="{130D8BD2-5E82-9249-B7CF-4AD86E74CFB7}" destId="{8947B62C-B31E-C149-B6B7-F366BC5E8CDD}" srcOrd="0" destOrd="0" presId="urn:microsoft.com/office/officeart/2008/layout/LinedList"/>
    <dgm:cxn modelId="{660C2F7B-2ADD-5141-805F-7E617DD6002C}" type="presParOf" srcId="{130D8BD2-5E82-9249-B7CF-4AD86E74CFB7}" destId="{EBAA02FB-D3F6-4F42-8D02-4CBAFA358D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16EF6C-F495-424A-A20A-E48D93A0886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461832B3-78CF-4232-B467-939FE7460DC7}">
      <dgm:prSet/>
      <dgm:spPr/>
      <dgm:t>
        <a:bodyPr/>
        <a:lstStyle/>
        <a:p>
          <a:r>
            <a:rPr lang="en-US" dirty="0"/>
            <a:t>Des </a:t>
          </a:r>
          <a:r>
            <a:rPr lang="en-US" dirty="0" err="1"/>
            <a:t>comportements</a:t>
          </a:r>
          <a:r>
            <a:rPr lang="en-US" dirty="0"/>
            <a:t> </a:t>
          </a:r>
          <a:r>
            <a:rPr lang="en-US" dirty="0" err="1"/>
            <a:t>peuvent</a:t>
          </a:r>
          <a:r>
            <a:rPr lang="en-US" dirty="0"/>
            <a:t> se </a:t>
          </a:r>
          <a:r>
            <a:rPr lang="en-US" dirty="0" err="1"/>
            <a:t>maintenir</a:t>
          </a:r>
          <a:r>
            <a:rPr lang="en-US" dirty="0"/>
            <a:t> </a:t>
          </a:r>
          <a:r>
            <a:rPr lang="en-US" dirty="0" err="1"/>
            <a:t>en</a:t>
          </a:r>
          <a:r>
            <a:rPr lang="en-US" dirty="0"/>
            <a:t> </a:t>
          </a:r>
          <a:r>
            <a:rPr lang="en-US" dirty="0" err="1"/>
            <a:t>l'absence</a:t>
          </a:r>
          <a:r>
            <a:rPr lang="en-US" dirty="0"/>
            <a:t> d’un </a:t>
          </a:r>
          <a:r>
            <a:rPr lang="en-US" dirty="0" err="1"/>
            <a:t>renforcement</a:t>
          </a:r>
          <a:r>
            <a:rPr lang="en-US" dirty="0"/>
            <a:t> </a:t>
          </a:r>
        </a:p>
      </dgm:t>
    </dgm:pt>
    <dgm:pt modelId="{03443ECA-0585-4A94-B030-F76E5666CAF0}" type="parTrans" cxnId="{BB42B6E8-3BC5-49FB-B77A-327E0AB5BFC8}">
      <dgm:prSet/>
      <dgm:spPr/>
      <dgm:t>
        <a:bodyPr/>
        <a:lstStyle/>
        <a:p>
          <a:endParaRPr lang="en-US"/>
        </a:p>
      </dgm:t>
    </dgm:pt>
    <dgm:pt modelId="{C2CA380A-FCB8-4F47-B119-35C40CE6994C}" type="sibTrans" cxnId="{BB42B6E8-3BC5-49FB-B77A-327E0AB5BFC8}">
      <dgm:prSet/>
      <dgm:spPr/>
      <dgm:t>
        <a:bodyPr/>
        <a:lstStyle/>
        <a:p>
          <a:endParaRPr lang="en-US"/>
        </a:p>
      </dgm:t>
    </dgm:pt>
    <dgm:pt modelId="{6E416D1F-6761-4731-9B76-603216B59A4D}">
      <dgm:prSet/>
      <dgm:spPr/>
      <dgm:t>
        <a:bodyPr/>
        <a:lstStyle/>
        <a:p>
          <a:r>
            <a:rPr lang="fr-BE" dirty="0"/>
            <a:t>Certaines actions ne demandent pas à notre cerveau de générer des inférences probabilistes relatives aux récompenses </a:t>
          </a:r>
          <a:endParaRPr lang="en-US" dirty="0"/>
        </a:p>
      </dgm:t>
    </dgm:pt>
    <dgm:pt modelId="{A7B47CCC-EE2C-4298-A46B-8E85BBF7E485}" type="parTrans" cxnId="{A1A9935E-D92D-48C1-976E-B26E2CC408CF}">
      <dgm:prSet/>
      <dgm:spPr/>
      <dgm:t>
        <a:bodyPr/>
        <a:lstStyle/>
        <a:p>
          <a:endParaRPr lang="en-US"/>
        </a:p>
      </dgm:t>
    </dgm:pt>
    <dgm:pt modelId="{8F62A5CD-7542-4A8B-A4AE-F3D01AC2AF3D}" type="sibTrans" cxnId="{A1A9935E-D92D-48C1-976E-B26E2CC408CF}">
      <dgm:prSet/>
      <dgm:spPr/>
      <dgm:t>
        <a:bodyPr/>
        <a:lstStyle/>
        <a:p>
          <a:endParaRPr lang="en-US"/>
        </a:p>
      </dgm:t>
    </dgm:pt>
    <dgm:pt modelId="{3BB5DF98-366C-4857-8AF2-24CECED89486}">
      <dgm:prSet/>
      <dgm:spPr/>
      <dgm:t>
        <a:bodyPr/>
        <a:lstStyle/>
        <a:p>
          <a:r>
            <a:rPr lang="fr-BE" dirty="0"/>
            <a:t>Exemples de comportements compulsifs: SUD, AUD, GUD, ED, </a:t>
          </a:r>
          <a:r>
            <a:rPr lang="fr-BE" dirty="0" err="1"/>
            <a:t>Tourette’s</a:t>
          </a:r>
          <a:r>
            <a:rPr lang="fr-BE" dirty="0"/>
            <a:t> syndrome, TOC</a:t>
          </a:r>
          <a:endParaRPr lang="en-US" dirty="0"/>
        </a:p>
      </dgm:t>
    </dgm:pt>
    <dgm:pt modelId="{0200A06E-A3D0-4E3F-B1D5-03041A256A8F}" type="parTrans" cxnId="{79217DF6-A3A0-47BF-B2C5-5CACBBDFA77E}">
      <dgm:prSet/>
      <dgm:spPr/>
      <dgm:t>
        <a:bodyPr/>
        <a:lstStyle/>
        <a:p>
          <a:endParaRPr lang="en-US"/>
        </a:p>
      </dgm:t>
    </dgm:pt>
    <dgm:pt modelId="{EB32B240-FBA5-4A67-8CEB-1C1052B79E86}" type="sibTrans" cxnId="{79217DF6-A3A0-47BF-B2C5-5CACBBDFA77E}">
      <dgm:prSet/>
      <dgm:spPr/>
      <dgm:t>
        <a:bodyPr/>
        <a:lstStyle/>
        <a:p>
          <a:endParaRPr lang="en-US"/>
        </a:p>
      </dgm:t>
    </dgm:pt>
    <dgm:pt modelId="{6E74631C-B51B-4893-ACDC-D7C5A6F6604E}">
      <dgm:prSet/>
      <dgm:spPr/>
      <dgm:t>
        <a:bodyPr/>
        <a:lstStyle/>
        <a:p>
          <a:r>
            <a:rPr lang="fr-BE" dirty="0"/>
            <a:t>Un mécanisme cible: La réduction du contrôle d’action OVB</a:t>
          </a:r>
          <a:endParaRPr lang="en-US" dirty="0"/>
        </a:p>
      </dgm:t>
    </dgm:pt>
    <dgm:pt modelId="{00E43CF6-C6A0-42DE-BA0F-5CFC813756C0}" type="parTrans" cxnId="{091537F3-601F-4A0C-952D-032198B8230E}">
      <dgm:prSet/>
      <dgm:spPr/>
      <dgm:t>
        <a:bodyPr/>
        <a:lstStyle/>
        <a:p>
          <a:endParaRPr lang="en-US"/>
        </a:p>
      </dgm:t>
    </dgm:pt>
    <dgm:pt modelId="{F10363A0-1626-4090-AF40-ADACF085FD4E}" type="sibTrans" cxnId="{091537F3-601F-4A0C-952D-032198B8230E}">
      <dgm:prSet/>
      <dgm:spPr/>
      <dgm:t>
        <a:bodyPr/>
        <a:lstStyle/>
        <a:p>
          <a:endParaRPr lang="en-US"/>
        </a:p>
      </dgm:t>
    </dgm:pt>
    <dgm:pt modelId="{A6EF2668-0972-4AE2-A896-AAA572DEFDF6}">
      <dgm:prSet/>
      <dgm:spPr/>
      <dgm:t>
        <a:bodyPr/>
        <a:lstStyle/>
        <a:p>
          <a:endParaRPr lang="en-US" dirty="0"/>
        </a:p>
      </dgm:t>
    </dgm:pt>
    <dgm:pt modelId="{7D119588-BE49-4940-A982-DE19B52B3E8E}" type="parTrans" cxnId="{FD8336A5-6C6B-49D1-A8CC-2AC02018CDE6}">
      <dgm:prSet/>
      <dgm:spPr/>
      <dgm:t>
        <a:bodyPr/>
        <a:lstStyle/>
        <a:p>
          <a:endParaRPr lang="en-US"/>
        </a:p>
      </dgm:t>
    </dgm:pt>
    <dgm:pt modelId="{B5720053-92E6-468C-B75C-C0891879D10B}" type="sibTrans" cxnId="{FD8336A5-6C6B-49D1-A8CC-2AC02018CDE6}">
      <dgm:prSet/>
      <dgm:spPr/>
      <dgm:t>
        <a:bodyPr/>
        <a:lstStyle/>
        <a:p>
          <a:endParaRPr lang="en-US"/>
        </a:p>
      </dgm:t>
    </dgm:pt>
    <dgm:pt modelId="{CB99B77C-7323-0344-83C0-6F8D584833B3}" type="pres">
      <dgm:prSet presAssocID="{D516EF6C-F495-424A-A20A-E48D93A08868}" presName="vert0" presStyleCnt="0">
        <dgm:presLayoutVars>
          <dgm:dir/>
          <dgm:animOne val="branch"/>
          <dgm:animLvl val="lvl"/>
        </dgm:presLayoutVars>
      </dgm:prSet>
      <dgm:spPr/>
    </dgm:pt>
    <dgm:pt modelId="{74DF79A2-6F4D-E649-AE92-F0B50B60333E}" type="pres">
      <dgm:prSet presAssocID="{461832B3-78CF-4232-B467-939FE7460DC7}" presName="thickLine" presStyleLbl="alignNode1" presStyleIdx="0" presStyleCnt="5"/>
      <dgm:spPr/>
    </dgm:pt>
    <dgm:pt modelId="{DD0D9D14-CCCA-8A4E-B666-F936B12A0AE9}" type="pres">
      <dgm:prSet presAssocID="{461832B3-78CF-4232-B467-939FE7460DC7}" presName="horz1" presStyleCnt="0"/>
      <dgm:spPr/>
    </dgm:pt>
    <dgm:pt modelId="{FE33EB59-3B86-894B-A6E2-3E7283F74244}" type="pres">
      <dgm:prSet presAssocID="{461832B3-78CF-4232-B467-939FE7460DC7}" presName="tx1" presStyleLbl="revTx" presStyleIdx="0" presStyleCnt="5"/>
      <dgm:spPr/>
    </dgm:pt>
    <dgm:pt modelId="{4A1FFDE3-1FE4-4543-8B64-348554D78221}" type="pres">
      <dgm:prSet presAssocID="{461832B3-78CF-4232-B467-939FE7460DC7}" presName="vert1" presStyleCnt="0"/>
      <dgm:spPr/>
    </dgm:pt>
    <dgm:pt modelId="{3CCB467B-A0A0-F34A-99C7-7E9E0CE6EFC0}" type="pres">
      <dgm:prSet presAssocID="{6E416D1F-6761-4731-9B76-603216B59A4D}" presName="thickLine" presStyleLbl="alignNode1" presStyleIdx="1" presStyleCnt="5"/>
      <dgm:spPr/>
    </dgm:pt>
    <dgm:pt modelId="{EA02DCAA-9CFC-D343-A545-80EF02D429F4}" type="pres">
      <dgm:prSet presAssocID="{6E416D1F-6761-4731-9B76-603216B59A4D}" presName="horz1" presStyleCnt="0"/>
      <dgm:spPr/>
    </dgm:pt>
    <dgm:pt modelId="{0E98918B-444B-9140-BCF8-5518864E6029}" type="pres">
      <dgm:prSet presAssocID="{6E416D1F-6761-4731-9B76-603216B59A4D}" presName="tx1" presStyleLbl="revTx" presStyleIdx="1" presStyleCnt="5"/>
      <dgm:spPr/>
    </dgm:pt>
    <dgm:pt modelId="{967950B8-C04A-5042-89F3-09417D4684E2}" type="pres">
      <dgm:prSet presAssocID="{6E416D1F-6761-4731-9B76-603216B59A4D}" presName="vert1" presStyleCnt="0"/>
      <dgm:spPr/>
    </dgm:pt>
    <dgm:pt modelId="{3B1E1BA6-BFA3-144F-AE7D-F2066AD0D4B5}" type="pres">
      <dgm:prSet presAssocID="{3BB5DF98-366C-4857-8AF2-24CECED89486}" presName="thickLine" presStyleLbl="alignNode1" presStyleIdx="2" presStyleCnt="5"/>
      <dgm:spPr/>
    </dgm:pt>
    <dgm:pt modelId="{DBE2F317-BB2B-E449-86ED-F6B04550F0B8}" type="pres">
      <dgm:prSet presAssocID="{3BB5DF98-366C-4857-8AF2-24CECED89486}" presName="horz1" presStyleCnt="0"/>
      <dgm:spPr/>
    </dgm:pt>
    <dgm:pt modelId="{FAA6208C-02B7-E14E-AFC3-A3967B9AF266}" type="pres">
      <dgm:prSet presAssocID="{3BB5DF98-366C-4857-8AF2-24CECED89486}" presName="tx1" presStyleLbl="revTx" presStyleIdx="2" presStyleCnt="5"/>
      <dgm:spPr/>
    </dgm:pt>
    <dgm:pt modelId="{0C2B9FB8-1E44-544A-96C3-197CD57B1E28}" type="pres">
      <dgm:prSet presAssocID="{3BB5DF98-366C-4857-8AF2-24CECED89486}" presName="vert1" presStyleCnt="0"/>
      <dgm:spPr/>
    </dgm:pt>
    <dgm:pt modelId="{4FD34AFC-99C8-664C-827F-DED3716794A9}" type="pres">
      <dgm:prSet presAssocID="{6E74631C-B51B-4893-ACDC-D7C5A6F6604E}" presName="thickLine" presStyleLbl="alignNode1" presStyleIdx="3" presStyleCnt="5"/>
      <dgm:spPr/>
    </dgm:pt>
    <dgm:pt modelId="{A7095244-997A-2547-854B-43E4C811540D}" type="pres">
      <dgm:prSet presAssocID="{6E74631C-B51B-4893-ACDC-D7C5A6F6604E}" presName="horz1" presStyleCnt="0"/>
      <dgm:spPr/>
    </dgm:pt>
    <dgm:pt modelId="{1EE135B8-8D17-AA4F-93BD-02F370D28C22}" type="pres">
      <dgm:prSet presAssocID="{6E74631C-B51B-4893-ACDC-D7C5A6F6604E}" presName="tx1" presStyleLbl="revTx" presStyleIdx="3" presStyleCnt="5"/>
      <dgm:spPr/>
    </dgm:pt>
    <dgm:pt modelId="{EF05A779-21AD-6542-B64A-7C39297D52B1}" type="pres">
      <dgm:prSet presAssocID="{6E74631C-B51B-4893-ACDC-D7C5A6F6604E}" presName="vert1" presStyleCnt="0"/>
      <dgm:spPr/>
    </dgm:pt>
    <dgm:pt modelId="{71125709-0A80-0E4A-A593-6386149FF337}" type="pres">
      <dgm:prSet presAssocID="{A6EF2668-0972-4AE2-A896-AAA572DEFDF6}" presName="thickLine" presStyleLbl="alignNode1" presStyleIdx="4" presStyleCnt="5"/>
      <dgm:spPr/>
    </dgm:pt>
    <dgm:pt modelId="{C43B3551-3AD9-5C42-A777-B59043BF4C72}" type="pres">
      <dgm:prSet presAssocID="{A6EF2668-0972-4AE2-A896-AAA572DEFDF6}" presName="horz1" presStyleCnt="0"/>
      <dgm:spPr/>
    </dgm:pt>
    <dgm:pt modelId="{6D95BED4-1FA1-0047-B120-695CC60670DD}" type="pres">
      <dgm:prSet presAssocID="{A6EF2668-0972-4AE2-A896-AAA572DEFDF6}" presName="tx1" presStyleLbl="revTx" presStyleIdx="4" presStyleCnt="5" custFlipVert="0" custScaleY="6526"/>
      <dgm:spPr/>
    </dgm:pt>
    <dgm:pt modelId="{6D6239D0-C726-884C-B636-F75454FC3D10}" type="pres">
      <dgm:prSet presAssocID="{A6EF2668-0972-4AE2-A896-AAA572DEFDF6}" presName="vert1" presStyleCnt="0"/>
      <dgm:spPr/>
    </dgm:pt>
  </dgm:ptLst>
  <dgm:cxnLst>
    <dgm:cxn modelId="{FEEF003F-C486-B94C-A2DB-6F8B493B20E9}" type="presOf" srcId="{A6EF2668-0972-4AE2-A896-AAA572DEFDF6}" destId="{6D95BED4-1FA1-0047-B120-695CC60670DD}" srcOrd="0" destOrd="0" presId="urn:microsoft.com/office/officeart/2008/layout/LinedList"/>
    <dgm:cxn modelId="{A1A9935E-D92D-48C1-976E-B26E2CC408CF}" srcId="{D516EF6C-F495-424A-A20A-E48D93A08868}" destId="{6E416D1F-6761-4731-9B76-603216B59A4D}" srcOrd="1" destOrd="0" parTransId="{A7B47CCC-EE2C-4298-A46B-8E85BBF7E485}" sibTransId="{8F62A5CD-7542-4A8B-A4AE-F3D01AC2AF3D}"/>
    <dgm:cxn modelId="{D47DA561-60B7-4A48-B56C-B65052DCCCD8}" type="presOf" srcId="{461832B3-78CF-4232-B467-939FE7460DC7}" destId="{FE33EB59-3B86-894B-A6E2-3E7283F74244}" srcOrd="0" destOrd="0" presId="urn:microsoft.com/office/officeart/2008/layout/LinedList"/>
    <dgm:cxn modelId="{30BA9F74-18F6-9B4B-A0BD-9F60E4D16E57}" type="presOf" srcId="{6E416D1F-6761-4731-9B76-603216B59A4D}" destId="{0E98918B-444B-9140-BCF8-5518864E6029}" srcOrd="0" destOrd="0" presId="urn:microsoft.com/office/officeart/2008/layout/LinedList"/>
    <dgm:cxn modelId="{F8561797-77CE-854D-B62B-90E625C1C7D1}" type="presOf" srcId="{6E74631C-B51B-4893-ACDC-D7C5A6F6604E}" destId="{1EE135B8-8D17-AA4F-93BD-02F370D28C22}" srcOrd="0" destOrd="0" presId="urn:microsoft.com/office/officeart/2008/layout/LinedList"/>
    <dgm:cxn modelId="{FD8336A5-6C6B-49D1-A8CC-2AC02018CDE6}" srcId="{D516EF6C-F495-424A-A20A-E48D93A08868}" destId="{A6EF2668-0972-4AE2-A896-AAA572DEFDF6}" srcOrd="4" destOrd="0" parTransId="{7D119588-BE49-4940-A982-DE19B52B3E8E}" sibTransId="{B5720053-92E6-468C-B75C-C0891879D10B}"/>
    <dgm:cxn modelId="{A586F3CD-67AA-C44C-990F-7527F9AF76B0}" type="presOf" srcId="{D516EF6C-F495-424A-A20A-E48D93A08868}" destId="{CB99B77C-7323-0344-83C0-6F8D584833B3}" srcOrd="0" destOrd="0" presId="urn:microsoft.com/office/officeart/2008/layout/LinedList"/>
    <dgm:cxn modelId="{312178E2-A3B4-7843-8E1D-EA7EC32EFE45}" type="presOf" srcId="{3BB5DF98-366C-4857-8AF2-24CECED89486}" destId="{FAA6208C-02B7-E14E-AFC3-A3967B9AF266}" srcOrd="0" destOrd="0" presId="urn:microsoft.com/office/officeart/2008/layout/LinedList"/>
    <dgm:cxn modelId="{BB42B6E8-3BC5-49FB-B77A-327E0AB5BFC8}" srcId="{D516EF6C-F495-424A-A20A-E48D93A08868}" destId="{461832B3-78CF-4232-B467-939FE7460DC7}" srcOrd="0" destOrd="0" parTransId="{03443ECA-0585-4A94-B030-F76E5666CAF0}" sibTransId="{C2CA380A-FCB8-4F47-B119-35C40CE6994C}"/>
    <dgm:cxn modelId="{091537F3-601F-4A0C-952D-032198B8230E}" srcId="{D516EF6C-F495-424A-A20A-E48D93A08868}" destId="{6E74631C-B51B-4893-ACDC-D7C5A6F6604E}" srcOrd="3" destOrd="0" parTransId="{00E43CF6-C6A0-42DE-BA0F-5CFC813756C0}" sibTransId="{F10363A0-1626-4090-AF40-ADACF085FD4E}"/>
    <dgm:cxn modelId="{79217DF6-A3A0-47BF-B2C5-5CACBBDFA77E}" srcId="{D516EF6C-F495-424A-A20A-E48D93A08868}" destId="{3BB5DF98-366C-4857-8AF2-24CECED89486}" srcOrd="2" destOrd="0" parTransId="{0200A06E-A3D0-4E3F-B1D5-03041A256A8F}" sibTransId="{EB32B240-FBA5-4A67-8CEB-1C1052B79E86}"/>
    <dgm:cxn modelId="{59D4F91E-2602-B64D-91AE-9F64B6D32AB8}" type="presParOf" srcId="{CB99B77C-7323-0344-83C0-6F8D584833B3}" destId="{74DF79A2-6F4D-E649-AE92-F0B50B60333E}" srcOrd="0" destOrd="0" presId="urn:microsoft.com/office/officeart/2008/layout/LinedList"/>
    <dgm:cxn modelId="{83B6B8F9-53B1-F949-939A-C8315816AA20}" type="presParOf" srcId="{CB99B77C-7323-0344-83C0-6F8D584833B3}" destId="{DD0D9D14-CCCA-8A4E-B666-F936B12A0AE9}" srcOrd="1" destOrd="0" presId="urn:microsoft.com/office/officeart/2008/layout/LinedList"/>
    <dgm:cxn modelId="{A1295700-2AAF-A348-B3B9-F4BC8F030830}" type="presParOf" srcId="{DD0D9D14-CCCA-8A4E-B666-F936B12A0AE9}" destId="{FE33EB59-3B86-894B-A6E2-3E7283F74244}" srcOrd="0" destOrd="0" presId="urn:microsoft.com/office/officeart/2008/layout/LinedList"/>
    <dgm:cxn modelId="{8B3B0AA6-6E5D-BE4B-924F-4E5DB1BC8130}" type="presParOf" srcId="{DD0D9D14-CCCA-8A4E-B666-F936B12A0AE9}" destId="{4A1FFDE3-1FE4-4543-8B64-348554D78221}" srcOrd="1" destOrd="0" presId="urn:microsoft.com/office/officeart/2008/layout/LinedList"/>
    <dgm:cxn modelId="{391F7E79-3A16-9445-A5E3-F91B88F0FA99}" type="presParOf" srcId="{CB99B77C-7323-0344-83C0-6F8D584833B3}" destId="{3CCB467B-A0A0-F34A-99C7-7E9E0CE6EFC0}" srcOrd="2" destOrd="0" presId="urn:microsoft.com/office/officeart/2008/layout/LinedList"/>
    <dgm:cxn modelId="{7EC247AF-B0FD-B949-A215-672751E01970}" type="presParOf" srcId="{CB99B77C-7323-0344-83C0-6F8D584833B3}" destId="{EA02DCAA-9CFC-D343-A545-80EF02D429F4}" srcOrd="3" destOrd="0" presId="urn:microsoft.com/office/officeart/2008/layout/LinedList"/>
    <dgm:cxn modelId="{842AA803-5701-6D49-ACF6-7AA0A2DB938C}" type="presParOf" srcId="{EA02DCAA-9CFC-D343-A545-80EF02D429F4}" destId="{0E98918B-444B-9140-BCF8-5518864E6029}" srcOrd="0" destOrd="0" presId="urn:microsoft.com/office/officeart/2008/layout/LinedList"/>
    <dgm:cxn modelId="{E9887B15-6A66-9A48-9282-68C275A3C80F}" type="presParOf" srcId="{EA02DCAA-9CFC-D343-A545-80EF02D429F4}" destId="{967950B8-C04A-5042-89F3-09417D4684E2}" srcOrd="1" destOrd="0" presId="urn:microsoft.com/office/officeart/2008/layout/LinedList"/>
    <dgm:cxn modelId="{CA6E58C2-9614-954F-A916-A51BA8B88DC0}" type="presParOf" srcId="{CB99B77C-7323-0344-83C0-6F8D584833B3}" destId="{3B1E1BA6-BFA3-144F-AE7D-F2066AD0D4B5}" srcOrd="4" destOrd="0" presId="urn:microsoft.com/office/officeart/2008/layout/LinedList"/>
    <dgm:cxn modelId="{33869DAE-929A-1C4F-920F-D7CADF40EB47}" type="presParOf" srcId="{CB99B77C-7323-0344-83C0-6F8D584833B3}" destId="{DBE2F317-BB2B-E449-86ED-F6B04550F0B8}" srcOrd="5" destOrd="0" presId="urn:microsoft.com/office/officeart/2008/layout/LinedList"/>
    <dgm:cxn modelId="{B8DD6B3F-C071-2645-B71B-FA5111CC7E6E}" type="presParOf" srcId="{DBE2F317-BB2B-E449-86ED-F6B04550F0B8}" destId="{FAA6208C-02B7-E14E-AFC3-A3967B9AF266}" srcOrd="0" destOrd="0" presId="urn:microsoft.com/office/officeart/2008/layout/LinedList"/>
    <dgm:cxn modelId="{C0489742-9E29-564F-BFE8-F5FAEA068C9E}" type="presParOf" srcId="{DBE2F317-BB2B-E449-86ED-F6B04550F0B8}" destId="{0C2B9FB8-1E44-544A-96C3-197CD57B1E28}" srcOrd="1" destOrd="0" presId="urn:microsoft.com/office/officeart/2008/layout/LinedList"/>
    <dgm:cxn modelId="{C35AA944-A0CE-4F4F-B147-BD0F302AFE49}" type="presParOf" srcId="{CB99B77C-7323-0344-83C0-6F8D584833B3}" destId="{4FD34AFC-99C8-664C-827F-DED3716794A9}" srcOrd="6" destOrd="0" presId="urn:microsoft.com/office/officeart/2008/layout/LinedList"/>
    <dgm:cxn modelId="{EDCCEDD4-22F1-4045-B6F7-BDE99AD695D6}" type="presParOf" srcId="{CB99B77C-7323-0344-83C0-6F8D584833B3}" destId="{A7095244-997A-2547-854B-43E4C811540D}" srcOrd="7" destOrd="0" presId="urn:microsoft.com/office/officeart/2008/layout/LinedList"/>
    <dgm:cxn modelId="{19A816CC-7767-F141-9088-230A41CF831B}" type="presParOf" srcId="{A7095244-997A-2547-854B-43E4C811540D}" destId="{1EE135B8-8D17-AA4F-93BD-02F370D28C22}" srcOrd="0" destOrd="0" presId="urn:microsoft.com/office/officeart/2008/layout/LinedList"/>
    <dgm:cxn modelId="{C0D3ABE9-1313-4B4F-B83E-F099A4CD0A51}" type="presParOf" srcId="{A7095244-997A-2547-854B-43E4C811540D}" destId="{EF05A779-21AD-6542-B64A-7C39297D52B1}" srcOrd="1" destOrd="0" presId="urn:microsoft.com/office/officeart/2008/layout/LinedList"/>
    <dgm:cxn modelId="{830CD954-83F6-7546-B42F-0657B7F3285E}" type="presParOf" srcId="{CB99B77C-7323-0344-83C0-6F8D584833B3}" destId="{71125709-0A80-0E4A-A593-6386149FF337}" srcOrd="8" destOrd="0" presId="urn:microsoft.com/office/officeart/2008/layout/LinedList"/>
    <dgm:cxn modelId="{DFA210BC-268F-BF4E-BA03-F12E8DCA9040}" type="presParOf" srcId="{CB99B77C-7323-0344-83C0-6F8D584833B3}" destId="{C43B3551-3AD9-5C42-A777-B59043BF4C72}" srcOrd="9" destOrd="0" presId="urn:microsoft.com/office/officeart/2008/layout/LinedList"/>
    <dgm:cxn modelId="{825229D4-EC3D-6C4F-9B0B-CDF3FEBB82F4}" type="presParOf" srcId="{C43B3551-3AD9-5C42-A777-B59043BF4C72}" destId="{6D95BED4-1FA1-0047-B120-695CC60670DD}" srcOrd="0" destOrd="0" presId="urn:microsoft.com/office/officeart/2008/layout/LinedList"/>
    <dgm:cxn modelId="{A366399D-3484-8843-86B4-203A843D6731}" type="presParOf" srcId="{C43B3551-3AD9-5C42-A777-B59043BF4C72}" destId="{6D6239D0-C726-884C-B636-F75454FC3D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2AFE9A-E263-4AC7-8CD2-9A943AD373D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111BECA-9DED-4B30-8AC7-0EF6E8EC3348}">
      <dgm:prSet/>
      <dgm:spPr/>
      <dgm:t>
        <a:bodyPr/>
        <a:lstStyle/>
        <a:p>
          <a:r>
            <a:rPr lang="fr-BE" dirty="0"/>
            <a:t>En raison de biais cognitifs, le comportement demeure OVB</a:t>
          </a:r>
          <a:endParaRPr lang="en-US" dirty="0"/>
        </a:p>
      </dgm:t>
    </dgm:pt>
    <dgm:pt modelId="{EFA7E29B-25EC-4D86-A3DE-8C0C8D994963}" type="parTrans" cxnId="{0797BC07-884D-4DBC-8BE7-131A77B83639}">
      <dgm:prSet/>
      <dgm:spPr/>
      <dgm:t>
        <a:bodyPr/>
        <a:lstStyle/>
        <a:p>
          <a:endParaRPr lang="en-US"/>
        </a:p>
      </dgm:t>
    </dgm:pt>
    <dgm:pt modelId="{544FF248-BBD3-4601-924D-82ADBC2C773B}" type="sibTrans" cxnId="{0797BC07-884D-4DBC-8BE7-131A77B83639}">
      <dgm:prSet/>
      <dgm:spPr/>
      <dgm:t>
        <a:bodyPr/>
        <a:lstStyle/>
        <a:p>
          <a:endParaRPr lang="en-US"/>
        </a:p>
      </dgm:t>
    </dgm:pt>
    <dgm:pt modelId="{DC32BF8E-D27E-4C05-9A6F-E058C83D62DF}">
      <dgm:prSet/>
      <dgm:spPr/>
      <dgm:t>
        <a:bodyPr/>
        <a:lstStyle/>
        <a:p>
          <a:r>
            <a:rPr lang="en-US" dirty="0" err="1"/>
            <a:t>L’utilité</a:t>
          </a:r>
          <a:r>
            <a:rPr lang="en-US" dirty="0"/>
            <a:t> </a:t>
          </a:r>
          <a:r>
            <a:rPr lang="en-US" dirty="0" err="1"/>
            <a:t>marginale</a:t>
          </a:r>
          <a:r>
            <a:rPr lang="en-US" dirty="0"/>
            <a:t> du </a:t>
          </a:r>
          <a:r>
            <a:rPr lang="en-US" dirty="0" err="1"/>
            <a:t>comportement</a:t>
          </a:r>
          <a:r>
            <a:rPr lang="en-US" dirty="0"/>
            <a:t> </a:t>
          </a:r>
          <a:r>
            <a:rPr lang="en-US" dirty="0" err="1"/>
            <a:t>demeure</a:t>
          </a:r>
          <a:r>
            <a:rPr lang="en-US" dirty="0"/>
            <a:t> </a:t>
          </a:r>
          <a:r>
            <a:rPr lang="en-US" dirty="0" err="1"/>
            <a:t>importante</a:t>
          </a:r>
          <a:r>
            <a:rPr lang="en-US" dirty="0"/>
            <a:t> (</a:t>
          </a:r>
          <a:r>
            <a:rPr lang="en-US" dirty="0" err="1"/>
            <a:t>voir</a:t>
          </a:r>
          <a:r>
            <a:rPr lang="en-US" dirty="0"/>
            <a:t> la notion </a:t>
          </a:r>
          <a:r>
            <a:rPr lang="en-US" dirty="0" err="1"/>
            <a:t>d’addiction</a:t>
          </a:r>
          <a:r>
            <a:rPr lang="en-US" dirty="0"/>
            <a:t> </a:t>
          </a:r>
          <a:r>
            <a:rPr lang="en-US" dirty="0" err="1"/>
            <a:t>rationnelle</a:t>
          </a:r>
          <a:r>
            <a:rPr lang="en-US" dirty="0"/>
            <a:t>, Becker)</a:t>
          </a:r>
        </a:p>
      </dgm:t>
    </dgm:pt>
    <dgm:pt modelId="{58DA7E71-3112-4F76-B20A-ABCCDC716763}" type="parTrans" cxnId="{8B14318F-73A2-4623-8E0A-AF421616AD4A}">
      <dgm:prSet/>
      <dgm:spPr/>
      <dgm:t>
        <a:bodyPr/>
        <a:lstStyle/>
        <a:p>
          <a:endParaRPr lang="en-US"/>
        </a:p>
      </dgm:t>
    </dgm:pt>
    <dgm:pt modelId="{75D46A6E-1E59-44C5-A888-F6B600D9FC3E}" type="sibTrans" cxnId="{8B14318F-73A2-4623-8E0A-AF421616AD4A}">
      <dgm:prSet/>
      <dgm:spPr/>
      <dgm:t>
        <a:bodyPr/>
        <a:lstStyle/>
        <a:p>
          <a:endParaRPr lang="en-US"/>
        </a:p>
      </dgm:t>
    </dgm:pt>
    <dgm:pt modelId="{64A4BE07-8321-4448-B31A-D3D104B63BA2}">
      <dgm:prSet/>
      <dgm:spPr/>
      <dgm:t>
        <a:bodyPr/>
        <a:lstStyle/>
        <a:p>
          <a:r>
            <a:rPr lang="fr-BE" dirty="0"/>
            <a:t>Elle est en lien avec des tentatives de réduction de la probabilité de l’apparition d’une menace ou plus généralement elle procure du soulagement. </a:t>
          </a:r>
          <a:endParaRPr lang="en-US" dirty="0"/>
        </a:p>
      </dgm:t>
    </dgm:pt>
    <dgm:pt modelId="{92A4E326-5BA0-4994-B8AD-2AF175B611EE}" type="parTrans" cxnId="{851BAB04-4E99-4E6E-A1A9-7A9FAFB48143}">
      <dgm:prSet/>
      <dgm:spPr/>
      <dgm:t>
        <a:bodyPr/>
        <a:lstStyle/>
        <a:p>
          <a:endParaRPr lang="en-US"/>
        </a:p>
      </dgm:t>
    </dgm:pt>
    <dgm:pt modelId="{E8BAC40D-6473-4E9D-BD8E-0D312C7AC8FC}" type="sibTrans" cxnId="{851BAB04-4E99-4E6E-A1A9-7A9FAFB48143}">
      <dgm:prSet/>
      <dgm:spPr/>
      <dgm:t>
        <a:bodyPr/>
        <a:lstStyle/>
        <a:p>
          <a:endParaRPr lang="en-US"/>
        </a:p>
      </dgm:t>
    </dgm:pt>
    <dgm:pt modelId="{ED695620-6030-1048-89EC-0D9DA427C384}" type="pres">
      <dgm:prSet presAssocID="{C92AFE9A-E263-4AC7-8CD2-9A943AD373DC}" presName="vert0" presStyleCnt="0">
        <dgm:presLayoutVars>
          <dgm:dir/>
          <dgm:animOne val="branch"/>
          <dgm:animLvl val="lvl"/>
        </dgm:presLayoutVars>
      </dgm:prSet>
      <dgm:spPr/>
    </dgm:pt>
    <dgm:pt modelId="{1F28A40B-CD1E-A648-B2C3-DD7B7BCE42C1}" type="pres">
      <dgm:prSet presAssocID="{7111BECA-9DED-4B30-8AC7-0EF6E8EC3348}" presName="thickLine" presStyleLbl="alignNode1" presStyleIdx="0" presStyleCnt="3"/>
      <dgm:spPr/>
    </dgm:pt>
    <dgm:pt modelId="{72025E7D-4717-3C4A-9B33-24676A4FBF2F}" type="pres">
      <dgm:prSet presAssocID="{7111BECA-9DED-4B30-8AC7-0EF6E8EC3348}" presName="horz1" presStyleCnt="0"/>
      <dgm:spPr/>
    </dgm:pt>
    <dgm:pt modelId="{15B4C0B6-70B8-914E-9ADC-DF5F827DEA2B}" type="pres">
      <dgm:prSet presAssocID="{7111BECA-9DED-4B30-8AC7-0EF6E8EC3348}" presName="tx1" presStyleLbl="revTx" presStyleIdx="0" presStyleCnt="3"/>
      <dgm:spPr/>
    </dgm:pt>
    <dgm:pt modelId="{02854843-3C86-344E-B700-8ED8D7C5F985}" type="pres">
      <dgm:prSet presAssocID="{7111BECA-9DED-4B30-8AC7-0EF6E8EC3348}" presName="vert1" presStyleCnt="0"/>
      <dgm:spPr/>
    </dgm:pt>
    <dgm:pt modelId="{B7272C16-49BF-BD4C-9E28-FEF6FD8DB714}" type="pres">
      <dgm:prSet presAssocID="{DC32BF8E-D27E-4C05-9A6F-E058C83D62DF}" presName="thickLine" presStyleLbl="alignNode1" presStyleIdx="1" presStyleCnt="3"/>
      <dgm:spPr/>
    </dgm:pt>
    <dgm:pt modelId="{7AE34A50-C96F-404D-8962-EF593E588E74}" type="pres">
      <dgm:prSet presAssocID="{DC32BF8E-D27E-4C05-9A6F-E058C83D62DF}" presName="horz1" presStyleCnt="0"/>
      <dgm:spPr/>
    </dgm:pt>
    <dgm:pt modelId="{E6EC4886-4063-7140-851B-BBD6124413AA}" type="pres">
      <dgm:prSet presAssocID="{DC32BF8E-D27E-4C05-9A6F-E058C83D62DF}" presName="tx1" presStyleLbl="revTx" presStyleIdx="1" presStyleCnt="3"/>
      <dgm:spPr/>
    </dgm:pt>
    <dgm:pt modelId="{869CFF81-7E1D-4E43-86AE-CF1D665DDBCE}" type="pres">
      <dgm:prSet presAssocID="{DC32BF8E-D27E-4C05-9A6F-E058C83D62DF}" presName="vert1" presStyleCnt="0"/>
      <dgm:spPr/>
    </dgm:pt>
    <dgm:pt modelId="{BB4A0AE9-2CDC-8B4F-BE24-A9B4B020DE64}" type="pres">
      <dgm:prSet presAssocID="{64A4BE07-8321-4448-B31A-D3D104B63BA2}" presName="thickLine" presStyleLbl="alignNode1" presStyleIdx="2" presStyleCnt="3"/>
      <dgm:spPr/>
    </dgm:pt>
    <dgm:pt modelId="{47385725-1A6A-8041-AD43-401302E79B5A}" type="pres">
      <dgm:prSet presAssocID="{64A4BE07-8321-4448-B31A-D3D104B63BA2}" presName="horz1" presStyleCnt="0"/>
      <dgm:spPr/>
    </dgm:pt>
    <dgm:pt modelId="{7F65A927-4E15-7B49-8BA0-BB4B212401A0}" type="pres">
      <dgm:prSet presAssocID="{64A4BE07-8321-4448-B31A-D3D104B63BA2}" presName="tx1" presStyleLbl="revTx" presStyleIdx="2" presStyleCnt="3"/>
      <dgm:spPr/>
    </dgm:pt>
    <dgm:pt modelId="{7B5BB9B4-60D2-9E42-9213-90EF7D22DC8C}" type="pres">
      <dgm:prSet presAssocID="{64A4BE07-8321-4448-B31A-D3D104B63BA2}" presName="vert1" presStyleCnt="0"/>
      <dgm:spPr/>
    </dgm:pt>
  </dgm:ptLst>
  <dgm:cxnLst>
    <dgm:cxn modelId="{851BAB04-4E99-4E6E-A1A9-7A9FAFB48143}" srcId="{C92AFE9A-E263-4AC7-8CD2-9A943AD373DC}" destId="{64A4BE07-8321-4448-B31A-D3D104B63BA2}" srcOrd="2" destOrd="0" parTransId="{92A4E326-5BA0-4994-B8AD-2AF175B611EE}" sibTransId="{E8BAC40D-6473-4E9D-BD8E-0D312C7AC8FC}"/>
    <dgm:cxn modelId="{0797BC07-884D-4DBC-8BE7-131A77B83639}" srcId="{C92AFE9A-E263-4AC7-8CD2-9A943AD373DC}" destId="{7111BECA-9DED-4B30-8AC7-0EF6E8EC3348}" srcOrd="0" destOrd="0" parTransId="{EFA7E29B-25EC-4D86-A3DE-8C0C8D994963}" sibTransId="{544FF248-BBD3-4601-924D-82ADBC2C773B}"/>
    <dgm:cxn modelId="{8AC30A7A-B7B0-DD4B-A1DF-13EE3FF1DFF3}" type="presOf" srcId="{7111BECA-9DED-4B30-8AC7-0EF6E8EC3348}" destId="{15B4C0B6-70B8-914E-9ADC-DF5F827DEA2B}" srcOrd="0" destOrd="0" presId="urn:microsoft.com/office/officeart/2008/layout/LinedList"/>
    <dgm:cxn modelId="{8B14318F-73A2-4623-8E0A-AF421616AD4A}" srcId="{C92AFE9A-E263-4AC7-8CD2-9A943AD373DC}" destId="{DC32BF8E-D27E-4C05-9A6F-E058C83D62DF}" srcOrd="1" destOrd="0" parTransId="{58DA7E71-3112-4F76-B20A-ABCCDC716763}" sibTransId="{75D46A6E-1E59-44C5-A888-F6B600D9FC3E}"/>
    <dgm:cxn modelId="{CB81D994-0986-A445-9DE7-29B2998FDF6C}" type="presOf" srcId="{DC32BF8E-D27E-4C05-9A6F-E058C83D62DF}" destId="{E6EC4886-4063-7140-851B-BBD6124413AA}" srcOrd="0" destOrd="0" presId="urn:microsoft.com/office/officeart/2008/layout/LinedList"/>
    <dgm:cxn modelId="{9C9E73ED-B4F2-FB42-9CC2-69936249BB7F}" type="presOf" srcId="{C92AFE9A-E263-4AC7-8CD2-9A943AD373DC}" destId="{ED695620-6030-1048-89EC-0D9DA427C384}" srcOrd="0" destOrd="0" presId="urn:microsoft.com/office/officeart/2008/layout/LinedList"/>
    <dgm:cxn modelId="{DE4B4BF3-AFAB-794B-B2DC-64396181417B}" type="presOf" srcId="{64A4BE07-8321-4448-B31A-D3D104B63BA2}" destId="{7F65A927-4E15-7B49-8BA0-BB4B212401A0}" srcOrd="0" destOrd="0" presId="urn:microsoft.com/office/officeart/2008/layout/LinedList"/>
    <dgm:cxn modelId="{04F4687E-1FA0-CF4C-947E-5D9868617977}" type="presParOf" srcId="{ED695620-6030-1048-89EC-0D9DA427C384}" destId="{1F28A40B-CD1E-A648-B2C3-DD7B7BCE42C1}" srcOrd="0" destOrd="0" presId="urn:microsoft.com/office/officeart/2008/layout/LinedList"/>
    <dgm:cxn modelId="{2E0AC99B-D636-7B48-A71C-FE161A855770}" type="presParOf" srcId="{ED695620-6030-1048-89EC-0D9DA427C384}" destId="{72025E7D-4717-3C4A-9B33-24676A4FBF2F}" srcOrd="1" destOrd="0" presId="urn:microsoft.com/office/officeart/2008/layout/LinedList"/>
    <dgm:cxn modelId="{AC4B4773-411B-724D-909C-BF10FB1793D6}" type="presParOf" srcId="{72025E7D-4717-3C4A-9B33-24676A4FBF2F}" destId="{15B4C0B6-70B8-914E-9ADC-DF5F827DEA2B}" srcOrd="0" destOrd="0" presId="urn:microsoft.com/office/officeart/2008/layout/LinedList"/>
    <dgm:cxn modelId="{F84334D5-E797-B446-AFDE-2F7E5F36AFAE}" type="presParOf" srcId="{72025E7D-4717-3C4A-9B33-24676A4FBF2F}" destId="{02854843-3C86-344E-B700-8ED8D7C5F985}" srcOrd="1" destOrd="0" presId="urn:microsoft.com/office/officeart/2008/layout/LinedList"/>
    <dgm:cxn modelId="{33CE7FE5-CAFB-874A-88FB-9EF7337478E7}" type="presParOf" srcId="{ED695620-6030-1048-89EC-0D9DA427C384}" destId="{B7272C16-49BF-BD4C-9E28-FEF6FD8DB714}" srcOrd="2" destOrd="0" presId="urn:microsoft.com/office/officeart/2008/layout/LinedList"/>
    <dgm:cxn modelId="{974C464D-2ACB-D740-A4DC-CD05DA411D01}" type="presParOf" srcId="{ED695620-6030-1048-89EC-0D9DA427C384}" destId="{7AE34A50-C96F-404D-8962-EF593E588E74}" srcOrd="3" destOrd="0" presId="urn:microsoft.com/office/officeart/2008/layout/LinedList"/>
    <dgm:cxn modelId="{0D4BA52F-419B-C04D-8B49-01AE2BA14715}" type="presParOf" srcId="{7AE34A50-C96F-404D-8962-EF593E588E74}" destId="{E6EC4886-4063-7140-851B-BBD6124413AA}" srcOrd="0" destOrd="0" presId="urn:microsoft.com/office/officeart/2008/layout/LinedList"/>
    <dgm:cxn modelId="{5FE1745E-786F-AC41-B176-5A08310A7DF0}" type="presParOf" srcId="{7AE34A50-C96F-404D-8962-EF593E588E74}" destId="{869CFF81-7E1D-4E43-86AE-CF1D665DDBCE}" srcOrd="1" destOrd="0" presId="urn:microsoft.com/office/officeart/2008/layout/LinedList"/>
    <dgm:cxn modelId="{FED4E7FE-AE24-F044-966B-4A80B78409E8}" type="presParOf" srcId="{ED695620-6030-1048-89EC-0D9DA427C384}" destId="{BB4A0AE9-2CDC-8B4F-BE24-A9B4B020DE64}" srcOrd="4" destOrd="0" presId="urn:microsoft.com/office/officeart/2008/layout/LinedList"/>
    <dgm:cxn modelId="{AB9BE1AA-DCF2-4146-BCA6-FB45779AAACA}" type="presParOf" srcId="{ED695620-6030-1048-89EC-0D9DA427C384}" destId="{47385725-1A6A-8041-AD43-401302E79B5A}" srcOrd="5" destOrd="0" presId="urn:microsoft.com/office/officeart/2008/layout/LinedList"/>
    <dgm:cxn modelId="{C3E1AFD2-E765-7242-80FF-08E12DC27CF3}" type="presParOf" srcId="{47385725-1A6A-8041-AD43-401302E79B5A}" destId="{7F65A927-4E15-7B49-8BA0-BB4B212401A0}" srcOrd="0" destOrd="0" presId="urn:microsoft.com/office/officeart/2008/layout/LinedList"/>
    <dgm:cxn modelId="{88BDE0AF-99B8-5649-9DD3-C8F9BAEE6693}" type="presParOf" srcId="{47385725-1A6A-8041-AD43-401302E79B5A}" destId="{7B5BB9B4-60D2-9E42-9213-90EF7D22DC8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562257-B4C3-4762-B95A-D8CFC82C139A}"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1C1C17E3-CE08-4342-A5E9-F920E447C2D7}">
      <dgm:prSet/>
      <dgm:spPr/>
      <dgm:t>
        <a:bodyPr/>
        <a:lstStyle/>
        <a:p>
          <a:r>
            <a:rPr lang="fr-BE" dirty="0"/>
            <a:t>Les CC ne proviennent pas d’une erreur d’attribution de valeur</a:t>
          </a:r>
        </a:p>
        <a:p>
          <a:r>
            <a:rPr lang="fr-BE" dirty="0"/>
            <a:t>Environ </a:t>
          </a:r>
          <a:r>
            <a:rPr lang="fr-BE" b="0" i="0" u="none" dirty="0"/>
            <a:t>40% des patients avec CC (</a:t>
          </a:r>
          <a:r>
            <a:rPr lang="fr-BE" b="0" i="0" u="none" dirty="0" err="1"/>
            <a:t>e.g</a:t>
          </a:r>
          <a:r>
            <a:rPr lang="fr-BE" b="0" i="0" u="none" dirty="0"/>
            <a:t>., TOC) ne répondent pas de manière satisfaisante aux traitements existants</a:t>
          </a:r>
          <a:endParaRPr lang="en-US" dirty="0"/>
        </a:p>
      </dgm:t>
    </dgm:pt>
    <dgm:pt modelId="{8757EFBF-2DA8-439E-8180-77D7BCEFD729}" type="parTrans" cxnId="{61976286-4D6A-4772-A109-99B4DA95828A}">
      <dgm:prSet/>
      <dgm:spPr/>
      <dgm:t>
        <a:bodyPr/>
        <a:lstStyle/>
        <a:p>
          <a:endParaRPr lang="en-US"/>
        </a:p>
      </dgm:t>
    </dgm:pt>
    <dgm:pt modelId="{CFAA1A8A-82F3-4236-88A9-AA4DB3AC67D3}" type="sibTrans" cxnId="{61976286-4D6A-4772-A109-99B4DA95828A}">
      <dgm:prSet/>
      <dgm:spPr/>
      <dgm:t>
        <a:bodyPr/>
        <a:lstStyle/>
        <a:p>
          <a:endParaRPr lang="en-US"/>
        </a:p>
      </dgm:t>
    </dgm:pt>
    <dgm:pt modelId="{F41681D3-70A7-4FA4-8A57-2AC3688B942D}">
      <dgm:prSet/>
      <dgm:spPr/>
      <dgm:t>
        <a:bodyPr/>
        <a:lstStyle/>
        <a:p>
          <a:r>
            <a:rPr lang="fr-BE" dirty="0"/>
            <a:t>Le déficit concerne la capacité à exercer un contrôle suffisant sur les actions automatiques (p.ex., l’inhibition intentionnelle de la réponse dominante)</a:t>
          </a:r>
          <a:endParaRPr lang="en-US" dirty="0"/>
        </a:p>
      </dgm:t>
    </dgm:pt>
    <dgm:pt modelId="{23C7D1A2-2241-44AB-9BCF-10AE595C543A}" type="parTrans" cxnId="{3B8A33D9-3CAB-4237-B3C7-2E70CD60B50B}">
      <dgm:prSet/>
      <dgm:spPr/>
      <dgm:t>
        <a:bodyPr/>
        <a:lstStyle/>
        <a:p>
          <a:endParaRPr lang="en-US"/>
        </a:p>
      </dgm:t>
    </dgm:pt>
    <dgm:pt modelId="{B8588301-B504-49DA-9A9D-CD150B5D2B1A}" type="sibTrans" cxnId="{3B8A33D9-3CAB-4237-B3C7-2E70CD60B50B}">
      <dgm:prSet/>
      <dgm:spPr/>
      <dgm:t>
        <a:bodyPr/>
        <a:lstStyle/>
        <a:p>
          <a:endParaRPr lang="en-US"/>
        </a:p>
      </dgm:t>
    </dgm:pt>
    <dgm:pt modelId="{D39E50C2-F86B-4A12-AC13-2761E20A6E94}">
      <dgm:prSet/>
      <dgm:spPr/>
      <dgm:t>
        <a:bodyPr/>
        <a:lstStyle/>
        <a:p>
          <a:r>
            <a:rPr lang="fr-BE" dirty="0"/>
            <a:t>Et ces actions automatiques survivent en raison de déficits d’apprentissage liés à la mise à jour en fonction du calcul de l’utilité (p.ex., le processus de dévaluation)</a:t>
          </a:r>
          <a:endParaRPr lang="en-US" i="1" dirty="0"/>
        </a:p>
      </dgm:t>
    </dgm:pt>
    <dgm:pt modelId="{5526FE40-1147-49F0-8192-7F5B201BFDB5}" type="parTrans" cxnId="{1129DB56-34B7-4E02-B38F-70F3923FBFAA}">
      <dgm:prSet/>
      <dgm:spPr/>
      <dgm:t>
        <a:bodyPr/>
        <a:lstStyle/>
        <a:p>
          <a:endParaRPr lang="en-US"/>
        </a:p>
      </dgm:t>
    </dgm:pt>
    <dgm:pt modelId="{58C4EA4A-ACD6-4CD3-A078-44C03DCD7704}" type="sibTrans" cxnId="{1129DB56-34B7-4E02-B38F-70F3923FBFAA}">
      <dgm:prSet/>
      <dgm:spPr/>
      <dgm:t>
        <a:bodyPr/>
        <a:lstStyle/>
        <a:p>
          <a:endParaRPr lang="en-US"/>
        </a:p>
      </dgm:t>
    </dgm:pt>
    <dgm:pt modelId="{107805B5-A7DB-6745-89B5-1DEAE0463F86}" type="pres">
      <dgm:prSet presAssocID="{85562257-B4C3-4762-B95A-D8CFC82C139A}" presName="vert0" presStyleCnt="0">
        <dgm:presLayoutVars>
          <dgm:dir/>
          <dgm:animOne val="branch"/>
          <dgm:animLvl val="lvl"/>
        </dgm:presLayoutVars>
      </dgm:prSet>
      <dgm:spPr/>
    </dgm:pt>
    <dgm:pt modelId="{C77A0EB2-0685-CF4F-A5A0-51053F4D3A4A}" type="pres">
      <dgm:prSet presAssocID="{1C1C17E3-CE08-4342-A5E9-F920E447C2D7}" presName="thickLine" presStyleLbl="alignNode1" presStyleIdx="0" presStyleCnt="3"/>
      <dgm:spPr/>
    </dgm:pt>
    <dgm:pt modelId="{BF8C24D0-F5FF-A745-91E7-309BBBBBF5EA}" type="pres">
      <dgm:prSet presAssocID="{1C1C17E3-CE08-4342-A5E9-F920E447C2D7}" presName="horz1" presStyleCnt="0"/>
      <dgm:spPr/>
    </dgm:pt>
    <dgm:pt modelId="{1FC4D0CB-2B3B-9741-8A90-CEC3C4CAA877}" type="pres">
      <dgm:prSet presAssocID="{1C1C17E3-CE08-4342-A5E9-F920E447C2D7}" presName="tx1" presStyleLbl="revTx" presStyleIdx="0" presStyleCnt="3"/>
      <dgm:spPr/>
    </dgm:pt>
    <dgm:pt modelId="{4201595A-780C-E049-A418-1F1B6D407C4A}" type="pres">
      <dgm:prSet presAssocID="{1C1C17E3-CE08-4342-A5E9-F920E447C2D7}" presName="vert1" presStyleCnt="0"/>
      <dgm:spPr/>
    </dgm:pt>
    <dgm:pt modelId="{FD8FA5F6-26D0-9E48-801A-9A98CCE034D8}" type="pres">
      <dgm:prSet presAssocID="{F41681D3-70A7-4FA4-8A57-2AC3688B942D}" presName="thickLine" presStyleLbl="alignNode1" presStyleIdx="1" presStyleCnt="3"/>
      <dgm:spPr/>
    </dgm:pt>
    <dgm:pt modelId="{1F93AE5D-4C37-2E47-BFAC-0D45D731AC26}" type="pres">
      <dgm:prSet presAssocID="{F41681D3-70A7-4FA4-8A57-2AC3688B942D}" presName="horz1" presStyleCnt="0"/>
      <dgm:spPr/>
    </dgm:pt>
    <dgm:pt modelId="{1D74F96F-3A69-9648-B951-109CF168CFCB}" type="pres">
      <dgm:prSet presAssocID="{F41681D3-70A7-4FA4-8A57-2AC3688B942D}" presName="tx1" presStyleLbl="revTx" presStyleIdx="1" presStyleCnt="3"/>
      <dgm:spPr/>
    </dgm:pt>
    <dgm:pt modelId="{E32FB44B-F4CB-464B-8739-5F337DE4F971}" type="pres">
      <dgm:prSet presAssocID="{F41681D3-70A7-4FA4-8A57-2AC3688B942D}" presName="vert1" presStyleCnt="0"/>
      <dgm:spPr/>
    </dgm:pt>
    <dgm:pt modelId="{6414BA31-D618-B449-8DE0-00833125B749}" type="pres">
      <dgm:prSet presAssocID="{D39E50C2-F86B-4A12-AC13-2761E20A6E94}" presName="thickLine" presStyleLbl="alignNode1" presStyleIdx="2" presStyleCnt="3"/>
      <dgm:spPr/>
    </dgm:pt>
    <dgm:pt modelId="{0A2F9525-C2CC-5848-83E3-302534E9E392}" type="pres">
      <dgm:prSet presAssocID="{D39E50C2-F86B-4A12-AC13-2761E20A6E94}" presName="horz1" presStyleCnt="0"/>
      <dgm:spPr/>
    </dgm:pt>
    <dgm:pt modelId="{3ACCD71F-E817-9342-AE4F-24906DB8244E}" type="pres">
      <dgm:prSet presAssocID="{D39E50C2-F86B-4A12-AC13-2761E20A6E94}" presName="tx1" presStyleLbl="revTx" presStyleIdx="2" presStyleCnt="3"/>
      <dgm:spPr/>
    </dgm:pt>
    <dgm:pt modelId="{AF0AE670-80C5-FB4B-ACC1-665D9062766B}" type="pres">
      <dgm:prSet presAssocID="{D39E50C2-F86B-4A12-AC13-2761E20A6E94}" presName="vert1" presStyleCnt="0"/>
      <dgm:spPr/>
    </dgm:pt>
  </dgm:ptLst>
  <dgm:cxnLst>
    <dgm:cxn modelId="{A1BF0526-0BC9-4148-AE45-F1867BCF0872}" type="presOf" srcId="{85562257-B4C3-4762-B95A-D8CFC82C139A}" destId="{107805B5-A7DB-6745-89B5-1DEAE0463F86}" srcOrd="0" destOrd="0" presId="urn:microsoft.com/office/officeart/2008/layout/LinedList"/>
    <dgm:cxn modelId="{1129DB56-34B7-4E02-B38F-70F3923FBFAA}" srcId="{85562257-B4C3-4762-B95A-D8CFC82C139A}" destId="{D39E50C2-F86B-4A12-AC13-2761E20A6E94}" srcOrd="2" destOrd="0" parTransId="{5526FE40-1147-49F0-8192-7F5B201BFDB5}" sibTransId="{58C4EA4A-ACD6-4CD3-A078-44C03DCD7704}"/>
    <dgm:cxn modelId="{61976286-4D6A-4772-A109-99B4DA95828A}" srcId="{85562257-B4C3-4762-B95A-D8CFC82C139A}" destId="{1C1C17E3-CE08-4342-A5E9-F920E447C2D7}" srcOrd="0" destOrd="0" parTransId="{8757EFBF-2DA8-439E-8180-77D7BCEFD729}" sibTransId="{CFAA1A8A-82F3-4236-88A9-AA4DB3AC67D3}"/>
    <dgm:cxn modelId="{0488A59B-B961-2542-8082-A68B1BA2D3D3}" type="presOf" srcId="{F41681D3-70A7-4FA4-8A57-2AC3688B942D}" destId="{1D74F96F-3A69-9648-B951-109CF168CFCB}" srcOrd="0" destOrd="0" presId="urn:microsoft.com/office/officeart/2008/layout/LinedList"/>
    <dgm:cxn modelId="{DDEBD09B-7ECE-F149-B2E3-EE02E2E1B68B}" type="presOf" srcId="{D39E50C2-F86B-4A12-AC13-2761E20A6E94}" destId="{3ACCD71F-E817-9342-AE4F-24906DB8244E}" srcOrd="0" destOrd="0" presId="urn:microsoft.com/office/officeart/2008/layout/LinedList"/>
    <dgm:cxn modelId="{3B8A33D9-3CAB-4237-B3C7-2E70CD60B50B}" srcId="{85562257-B4C3-4762-B95A-D8CFC82C139A}" destId="{F41681D3-70A7-4FA4-8A57-2AC3688B942D}" srcOrd="1" destOrd="0" parTransId="{23C7D1A2-2241-44AB-9BCF-10AE595C543A}" sibTransId="{B8588301-B504-49DA-9A9D-CD150B5D2B1A}"/>
    <dgm:cxn modelId="{449C55ED-2477-D44C-B546-2D68E7B83C99}" type="presOf" srcId="{1C1C17E3-CE08-4342-A5E9-F920E447C2D7}" destId="{1FC4D0CB-2B3B-9741-8A90-CEC3C4CAA877}" srcOrd="0" destOrd="0" presId="urn:microsoft.com/office/officeart/2008/layout/LinedList"/>
    <dgm:cxn modelId="{B6D1DAB8-310E-B54A-AD9D-171DFA394C32}" type="presParOf" srcId="{107805B5-A7DB-6745-89B5-1DEAE0463F86}" destId="{C77A0EB2-0685-CF4F-A5A0-51053F4D3A4A}" srcOrd="0" destOrd="0" presId="urn:microsoft.com/office/officeart/2008/layout/LinedList"/>
    <dgm:cxn modelId="{46DE1F81-6452-6347-8195-0B40A03BE583}" type="presParOf" srcId="{107805B5-A7DB-6745-89B5-1DEAE0463F86}" destId="{BF8C24D0-F5FF-A745-91E7-309BBBBBF5EA}" srcOrd="1" destOrd="0" presId="urn:microsoft.com/office/officeart/2008/layout/LinedList"/>
    <dgm:cxn modelId="{4A2DF82C-CF67-E548-8AA0-946198704BE0}" type="presParOf" srcId="{BF8C24D0-F5FF-A745-91E7-309BBBBBF5EA}" destId="{1FC4D0CB-2B3B-9741-8A90-CEC3C4CAA877}" srcOrd="0" destOrd="0" presId="urn:microsoft.com/office/officeart/2008/layout/LinedList"/>
    <dgm:cxn modelId="{87C8B1CB-7C1E-8340-BB3C-E3E528AE7043}" type="presParOf" srcId="{BF8C24D0-F5FF-A745-91E7-309BBBBBF5EA}" destId="{4201595A-780C-E049-A418-1F1B6D407C4A}" srcOrd="1" destOrd="0" presId="urn:microsoft.com/office/officeart/2008/layout/LinedList"/>
    <dgm:cxn modelId="{EAF20384-D8F4-9C4B-AE5C-65DFE2FB4CF9}" type="presParOf" srcId="{107805B5-A7DB-6745-89B5-1DEAE0463F86}" destId="{FD8FA5F6-26D0-9E48-801A-9A98CCE034D8}" srcOrd="2" destOrd="0" presId="urn:microsoft.com/office/officeart/2008/layout/LinedList"/>
    <dgm:cxn modelId="{1915635B-2F69-4543-AACE-A33AC6AEAC72}" type="presParOf" srcId="{107805B5-A7DB-6745-89B5-1DEAE0463F86}" destId="{1F93AE5D-4C37-2E47-BFAC-0D45D731AC26}" srcOrd="3" destOrd="0" presId="urn:microsoft.com/office/officeart/2008/layout/LinedList"/>
    <dgm:cxn modelId="{F14952CF-0864-ED46-AEB0-63F5134A0A68}" type="presParOf" srcId="{1F93AE5D-4C37-2E47-BFAC-0D45D731AC26}" destId="{1D74F96F-3A69-9648-B951-109CF168CFCB}" srcOrd="0" destOrd="0" presId="urn:microsoft.com/office/officeart/2008/layout/LinedList"/>
    <dgm:cxn modelId="{162AC91F-B04D-5E4D-A6F6-E7E5F8D8D9C4}" type="presParOf" srcId="{1F93AE5D-4C37-2E47-BFAC-0D45D731AC26}" destId="{E32FB44B-F4CB-464B-8739-5F337DE4F971}" srcOrd="1" destOrd="0" presId="urn:microsoft.com/office/officeart/2008/layout/LinedList"/>
    <dgm:cxn modelId="{D16E5A98-60E8-FE47-8948-A77F4B207E89}" type="presParOf" srcId="{107805B5-A7DB-6745-89B5-1DEAE0463F86}" destId="{6414BA31-D618-B449-8DE0-00833125B749}" srcOrd="4" destOrd="0" presId="urn:microsoft.com/office/officeart/2008/layout/LinedList"/>
    <dgm:cxn modelId="{B76B2B74-24D7-FC4D-A330-49ACB8C9C8B0}" type="presParOf" srcId="{107805B5-A7DB-6745-89B5-1DEAE0463F86}" destId="{0A2F9525-C2CC-5848-83E3-302534E9E392}" srcOrd="5" destOrd="0" presId="urn:microsoft.com/office/officeart/2008/layout/LinedList"/>
    <dgm:cxn modelId="{A381640E-97D6-1843-82EE-2A69EF0DE206}" type="presParOf" srcId="{0A2F9525-C2CC-5848-83E3-302534E9E392}" destId="{3ACCD71F-E817-9342-AE4F-24906DB8244E}" srcOrd="0" destOrd="0" presId="urn:microsoft.com/office/officeart/2008/layout/LinedList"/>
    <dgm:cxn modelId="{F5509504-0A86-434D-BABC-8CC0258FA0BF}" type="presParOf" srcId="{0A2F9525-C2CC-5848-83E3-302534E9E392}" destId="{AF0AE670-80C5-FB4B-ACC1-665D906276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EF2526-099D-4F40-8764-0F8C6AB9B692}" type="doc">
      <dgm:prSet loTypeId="urn:microsoft.com/office/officeart/2008/layout/LinedList" loCatId="list" qsTypeId="urn:microsoft.com/office/officeart/2005/8/quickstyle/simple3" qsCatId="simple" csTypeId="urn:microsoft.com/office/officeart/2005/8/colors/colorful2" csCatId="colorful" phldr="1"/>
      <dgm:spPr/>
      <dgm:t>
        <a:bodyPr/>
        <a:lstStyle/>
        <a:p>
          <a:endParaRPr lang="en-US"/>
        </a:p>
      </dgm:t>
    </dgm:pt>
    <dgm:pt modelId="{2729CBB3-8774-4D0B-94FB-A33AE22BD9CD}">
      <dgm:prSet/>
      <dgm:spPr/>
      <dgm:t>
        <a:bodyPr/>
        <a:lstStyle/>
        <a:p>
          <a:r>
            <a:rPr lang="fr-BE" dirty="0"/>
            <a:t>Un mode habituel de réponse peut être entravé chez les rongeurs par des lésions cérébrales touchant des structures précises (p.ex., </a:t>
          </a:r>
          <a:r>
            <a:rPr lang="fr-BE" dirty="0" err="1"/>
            <a:t>putamen</a:t>
          </a:r>
          <a:r>
            <a:rPr lang="fr-BE" dirty="0"/>
            <a:t>)</a:t>
          </a:r>
          <a:endParaRPr lang="en-US" dirty="0"/>
        </a:p>
      </dgm:t>
    </dgm:pt>
    <dgm:pt modelId="{69D294AE-E197-4A76-890A-9859FB21641F}" type="parTrans" cxnId="{16D082D8-49F5-4835-B378-F9AE38F3F01F}">
      <dgm:prSet/>
      <dgm:spPr/>
      <dgm:t>
        <a:bodyPr/>
        <a:lstStyle/>
        <a:p>
          <a:endParaRPr lang="en-US"/>
        </a:p>
      </dgm:t>
    </dgm:pt>
    <dgm:pt modelId="{F7A846D7-995F-430C-987C-3E81C74D1CA2}" type="sibTrans" cxnId="{16D082D8-49F5-4835-B378-F9AE38F3F01F}">
      <dgm:prSet/>
      <dgm:spPr/>
      <dgm:t>
        <a:bodyPr/>
        <a:lstStyle/>
        <a:p>
          <a:endParaRPr lang="en-US"/>
        </a:p>
      </dgm:t>
    </dgm:pt>
    <dgm:pt modelId="{3C0A33A3-A3BA-4D9F-8E03-5BD3CB398DA0}">
      <dgm:prSet/>
      <dgm:spPr/>
      <dgm:t>
        <a:bodyPr/>
        <a:lstStyle/>
        <a:p>
          <a:r>
            <a:rPr lang="fr-BE" dirty="0"/>
            <a:t>En revanche, cette même lésion préserve l’acquisition d’un comportement OVB (sensibilité aux dévaluations)</a:t>
          </a:r>
          <a:endParaRPr lang="en-US" dirty="0"/>
        </a:p>
      </dgm:t>
    </dgm:pt>
    <dgm:pt modelId="{382C8740-42CC-4F19-83FD-A4FADC41ABBA}" type="parTrans" cxnId="{3E9B0F8A-F7CB-4309-AB36-73D4AB8C28BA}">
      <dgm:prSet/>
      <dgm:spPr/>
      <dgm:t>
        <a:bodyPr/>
        <a:lstStyle/>
        <a:p>
          <a:endParaRPr lang="en-US"/>
        </a:p>
      </dgm:t>
    </dgm:pt>
    <dgm:pt modelId="{88E67C5C-0FFA-45BC-9EA3-C4B2F29A22CC}" type="sibTrans" cxnId="{3E9B0F8A-F7CB-4309-AB36-73D4AB8C28BA}">
      <dgm:prSet/>
      <dgm:spPr/>
      <dgm:t>
        <a:bodyPr/>
        <a:lstStyle/>
        <a:p>
          <a:endParaRPr lang="en-US"/>
        </a:p>
      </dgm:t>
    </dgm:pt>
    <dgm:pt modelId="{CD02912D-664B-4893-A9EC-35864B7420BD}">
      <dgm:prSet/>
      <dgm:spPr/>
      <dgm:t>
        <a:bodyPr/>
        <a:lstStyle/>
        <a:p>
          <a:r>
            <a:rPr lang="fr-BE" dirty="0"/>
            <a:t>Et inversement lorsque les lésions affectent les structures pré-limbiques (double dissociation OVB and habitudes / régions infra et pré-limbiques)</a:t>
          </a:r>
          <a:endParaRPr lang="en-US" dirty="0"/>
        </a:p>
      </dgm:t>
    </dgm:pt>
    <dgm:pt modelId="{538F03A6-9899-4609-93D8-4E1ADFDD0E35}" type="parTrans" cxnId="{0730C7F5-CB61-4CF2-8100-E03913910CF2}">
      <dgm:prSet/>
      <dgm:spPr/>
      <dgm:t>
        <a:bodyPr/>
        <a:lstStyle/>
        <a:p>
          <a:endParaRPr lang="en-US"/>
        </a:p>
      </dgm:t>
    </dgm:pt>
    <dgm:pt modelId="{E6B361F1-F8D1-49F9-BF57-DA343B5AA6EE}" type="sibTrans" cxnId="{0730C7F5-CB61-4CF2-8100-E03913910CF2}">
      <dgm:prSet/>
      <dgm:spPr/>
      <dgm:t>
        <a:bodyPr/>
        <a:lstStyle/>
        <a:p>
          <a:endParaRPr lang="en-US"/>
        </a:p>
      </dgm:t>
    </dgm:pt>
    <dgm:pt modelId="{407C84F8-45F4-42ED-AC32-CEF378891618}">
      <dgm:prSet/>
      <dgm:spPr/>
      <dgm:t>
        <a:bodyPr/>
        <a:lstStyle/>
        <a:p>
          <a:r>
            <a:rPr lang="fr-BE" dirty="0"/>
            <a:t>Rôle clé joué par les régions préfrontales dans la mise à jour d’une action en fonction des modifications de sa valeur (expérimentée et prédite)</a:t>
          </a:r>
        </a:p>
      </dgm:t>
    </dgm:pt>
    <dgm:pt modelId="{EA94E76E-14FB-409A-B16A-7060A116018E}" type="parTrans" cxnId="{595DEBEA-CE77-4059-9A3C-2DA47D944B1E}">
      <dgm:prSet/>
      <dgm:spPr/>
      <dgm:t>
        <a:bodyPr/>
        <a:lstStyle/>
        <a:p>
          <a:endParaRPr lang="en-US"/>
        </a:p>
      </dgm:t>
    </dgm:pt>
    <dgm:pt modelId="{AFE97188-BEB3-46A0-9B5D-3F27DC710ABF}" type="sibTrans" cxnId="{595DEBEA-CE77-4059-9A3C-2DA47D944B1E}">
      <dgm:prSet/>
      <dgm:spPr/>
      <dgm:t>
        <a:bodyPr/>
        <a:lstStyle/>
        <a:p>
          <a:endParaRPr lang="en-US"/>
        </a:p>
      </dgm:t>
    </dgm:pt>
    <dgm:pt modelId="{769D023A-7640-8F44-B6AF-CB09B12304ED}" type="pres">
      <dgm:prSet presAssocID="{BBEF2526-099D-4F40-8764-0F8C6AB9B692}" presName="vert0" presStyleCnt="0">
        <dgm:presLayoutVars>
          <dgm:dir/>
          <dgm:animOne val="branch"/>
          <dgm:animLvl val="lvl"/>
        </dgm:presLayoutVars>
      </dgm:prSet>
      <dgm:spPr/>
    </dgm:pt>
    <dgm:pt modelId="{1C402364-0DE8-4940-8BDB-F9685A59E2DF}" type="pres">
      <dgm:prSet presAssocID="{2729CBB3-8774-4D0B-94FB-A33AE22BD9CD}" presName="thickLine" presStyleLbl="alignNode1" presStyleIdx="0" presStyleCnt="4"/>
      <dgm:spPr/>
    </dgm:pt>
    <dgm:pt modelId="{78781C2A-0175-F541-B724-15A34DFA70C7}" type="pres">
      <dgm:prSet presAssocID="{2729CBB3-8774-4D0B-94FB-A33AE22BD9CD}" presName="horz1" presStyleCnt="0"/>
      <dgm:spPr/>
    </dgm:pt>
    <dgm:pt modelId="{EE415F52-1351-8245-ADEF-D7F9BA170CF4}" type="pres">
      <dgm:prSet presAssocID="{2729CBB3-8774-4D0B-94FB-A33AE22BD9CD}" presName="tx1" presStyleLbl="revTx" presStyleIdx="0" presStyleCnt="4"/>
      <dgm:spPr/>
    </dgm:pt>
    <dgm:pt modelId="{B13D0294-347D-4640-8FE9-3AE8526214FA}" type="pres">
      <dgm:prSet presAssocID="{2729CBB3-8774-4D0B-94FB-A33AE22BD9CD}" presName="vert1" presStyleCnt="0"/>
      <dgm:spPr/>
    </dgm:pt>
    <dgm:pt modelId="{001B9BAD-DA6B-3442-9D6B-41FF03770B5C}" type="pres">
      <dgm:prSet presAssocID="{3C0A33A3-A3BA-4D9F-8E03-5BD3CB398DA0}" presName="thickLine" presStyleLbl="alignNode1" presStyleIdx="1" presStyleCnt="4"/>
      <dgm:spPr/>
    </dgm:pt>
    <dgm:pt modelId="{C95D6417-2320-3B40-9114-F0A2C57E21BC}" type="pres">
      <dgm:prSet presAssocID="{3C0A33A3-A3BA-4D9F-8E03-5BD3CB398DA0}" presName="horz1" presStyleCnt="0"/>
      <dgm:spPr/>
    </dgm:pt>
    <dgm:pt modelId="{16214909-9B93-E04B-B78B-A1ED065D9D4D}" type="pres">
      <dgm:prSet presAssocID="{3C0A33A3-A3BA-4D9F-8E03-5BD3CB398DA0}" presName="tx1" presStyleLbl="revTx" presStyleIdx="1" presStyleCnt="4"/>
      <dgm:spPr/>
    </dgm:pt>
    <dgm:pt modelId="{D78852C6-CF78-8A49-A8E7-A29B24854461}" type="pres">
      <dgm:prSet presAssocID="{3C0A33A3-A3BA-4D9F-8E03-5BD3CB398DA0}" presName="vert1" presStyleCnt="0"/>
      <dgm:spPr/>
    </dgm:pt>
    <dgm:pt modelId="{8E0532D9-2348-604C-AF8E-98F0018CD6F5}" type="pres">
      <dgm:prSet presAssocID="{CD02912D-664B-4893-A9EC-35864B7420BD}" presName="thickLine" presStyleLbl="alignNode1" presStyleIdx="2" presStyleCnt="4"/>
      <dgm:spPr/>
    </dgm:pt>
    <dgm:pt modelId="{60C0201E-B925-724A-989A-980541A8CFB9}" type="pres">
      <dgm:prSet presAssocID="{CD02912D-664B-4893-A9EC-35864B7420BD}" presName="horz1" presStyleCnt="0"/>
      <dgm:spPr/>
    </dgm:pt>
    <dgm:pt modelId="{2F6940D6-F583-AF48-B0A3-14ACAEBB1E94}" type="pres">
      <dgm:prSet presAssocID="{CD02912D-664B-4893-A9EC-35864B7420BD}" presName="tx1" presStyleLbl="revTx" presStyleIdx="2" presStyleCnt="4"/>
      <dgm:spPr/>
    </dgm:pt>
    <dgm:pt modelId="{94CFFCE5-A167-624C-AB3B-0E0A82065D97}" type="pres">
      <dgm:prSet presAssocID="{CD02912D-664B-4893-A9EC-35864B7420BD}" presName="vert1" presStyleCnt="0"/>
      <dgm:spPr/>
    </dgm:pt>
    <dgm:pt modelId="{4AA2A3C6-98D8-5446-8B3F-1267A6A71781}" type="pres">
      <dgm:prSet presAssocID="{407C84F8-45F4-42ED-AC32-CEF378891618}" presName="thickLine" presStyleLbl="alignNode1" presStyleIdx="3" presStyleCnt="4"/>
      <dgm:spPr/>
    </dgm:pt>
    <dgm:pt modelId="{29073513-C790-DF46-BF9E-FCB50E784714}" type="pres">
      <dgm:prSet presAssocID="{407C84F8-45F4-42ED-AC32-CEF378891618}" presName="horz1" presStyleCnt="0"/>
      <dgm:spPr/>
    </dgm:pt>
    <dgm:pt modelId="{50B29C8A-5D9B-D54F-BE68-0DA75EDF81B0}" type="pres">
      <dgm:prSet presAssocID="{407C84F8-45F4-42ED-AC32-CEF378891618}" presName="tx1" presStyleLbl="revTx" presStyleIdx="3" presStyleCnt="4"/>
      <dgm:spPr/>
    </dgm:pt>
    <dgm:pt modelId="{64969556-BB7F-3C4B-B551-FF6E80769D15}" type="pres">
      <dgm:prSet presAssocID="{407C84F8-45F4-42ED-AC32-CEF378891618}" presName="vert1" presStyleCnt="0"/>
      <dgm:spPr/>
    </dgm:pt>
  </dgm:ptLst>
  <dgm:cxnLst>
    <dgm:cxn modelId="{C29ECF2A-C5EC-9148-82EF-5FED87D0F27A}" type="presOf" srcId="{2729CBB3-8774-4D0B-94FB-A33AE22BD9CD}" destId="{EE415F52-1351-8245-ADEF-D7F9BA170CF4}" srcOrd="0" destOrd="0" presId="urn:microsoft.com/office/officeart/2008/layout/LinedList"/>
    <dgm:cxn modelId="{03AE712D-D37D-C246-B773-B232CBCBF297}" type="presOf" srcId="{CD02912D-664B-4893-A9EC-35864B7420BD}" destId="{2F6940D6-F583-AF48-B0A3-14ACAEBB1E94}" srcOrd="0" destOrd="0" presId="urn:microsoft.com/office/officeart/2008/layout/LinedList"/>
    <dgm:cxn modelId="{3E9B0F8A-F7CB-4309-AB36-73D4AB8C28BA}" srcId="{BBEF2526-099D-4F40-8764-0F8C6AB9B692}" destId="{3C0A33A3-A3BA-4D9F-8E03-5BD3CB398DA0}" srcOrd="1" destOrd="0" parTransId="{382C8740-42CC-4F19-83FD-A4FADC41ABBA}" sibTransId="{88E67C5C-0FFA-45BC-9EA3-C4B2F29A22CC}"/>
    <dgm:cxn modelId="{89AE6D9F-000B-2F48-ACF2-BB62C68A7A30}" type="presOf" srcId="{BBEF2526-099D-4F40-8764-0F8C6AB9B692}" destId="{769D023A-7640-8F44-B6AF-CB09B12304ED}" srcOrd="0" destOrd="0" presId="urn:microsoft.com/office/officeart/2008/layout/LinedList"/>
    <dgm:cxn modelId="{C0C59EA6-F1D9-7C48-9BAF-5A548ABC0EC9}" type="presOf" srcId="{3C0A33A3-A3BA-4D9F-8E03-5BD3CB398DA0}" destId="{16214909-9B93-E04B-B78B-A1ED065D9D4D}" srcOrd="0" destOrd="0" presId="urn:microsoft.com/office/officeart/2008/layout/LinedList"/>
    <dgm:cxn modelId="{4F8996BF-36AC-144E-935E-D256DE0B74B3}" type="presOf" srcId="{407C84F8-45F4-42ED-AC32-CEF378891618}" destId="{50B29C8A-5D9B-D54F-BE68-0DA75EDF81B0}" srcOrd="0" destOrd="0" presId="urn:microsoft.com/office/officeart/2008/layout/LinedList"/>
    <dgm:cxn modelId="{16D082D8-49F5-4835-B378-F9AE38F3F01F}" srcId="{BBEF2526-099D-4F40-8764-0F8C6AB9B692}" destId="{2729CBB3-8774-4D0B-94FB-A33AE22BD9CD}" srcOrd="0" destOrd="0" parTransId="{69D294AE-E197-4A76-890A-9859FB21641F}" sibTransId="{F7A846D7-995F-430C-987C-3E81C74D1CA2}"/>
    <dgm:cxn modelId="{595DEBEA-CE77-4059-9A3C-2DA47D944B1E}" srcId="{BBEF2526-099D-4F40-8764-0F8C6AB9B692}" destId="{407C84F8-45F4-42ED-AC32-CEF378891618}" srcOrd="3" destOrd="0" parTransId="{EA94E76E-14FB-409A-B16A-7060A116018E}" sibTransId="{AFE97188-BEB3-46A0-9B5D-3F27DC710ABF}"/>
    <dgm:cxn modelId="{0730C7F5-CB61-4CF2-8100-E03913910CF2}" srcId="{BBEF2526-099D-4F40-8764-0F8C6AB9B692}" destId="{CD02912D-664B-4893-A9EC-35864B7420BD}" srcOrd="2" destOrd="0" parTransId="{538F03A6-9899-4609-93D8-4E1ADFDD0E35}" sibTransId="{E6B361F1-F8D1-49F9-BF57-DA343B5AA6EE}"/>
    <dgm:cxn modelId="{33F6431E-F078-E449-A513-18704CD4EA17}" type="presParOf" srcId="{769D023A-7640-8F44-B6AF-CB09B12304ED}" destId="{1C402364-0DE8-4940-8BDB-F9685A59E2DF}" srcOrd="0" destOrd="0" presId="urn:microsoft.com/office/officeart/2008/layout/LinedList"/>
    <dgm:cxn modelId="{507D4189-9877-0643-95AA-460E7D768B84}" type="presParOf" srcId="{769D023A-7640-8F44-B6AF-CB09B12304ED}" destId="{78781C2A-0175-F541-B724-15A34DFA70C7}" srcOrd="1" destOrd="0" presId="urn:microsoft.com/office/officeart/2008/layout/LinedList"/>
    <dgm:cxn modelId="{4162E5DC-8953-F64D-A86C-445E7ED2F9FE}" type="presParOf" srcId="{78781C2A-0175-F541-B724-15A34DFA70C7}" destId="{EE415F52-1351-8245-ADEF-D7F9BA170CF4}" srcOrd="0" destOrd="0" presId="urn:microsoft.com/office/officeart/2008/layout/LinedList"/>
    <dgm:cxn modelId="{8A8A2A80-D6DB-A24E-9691-198A5C5DAF0E}" type="presParOf" srcId="{78781C2A-0175-F541-B724-15A34DFA70C7}" destId="{B13D0294-347D-4640-8FE9-3AE8526214FA}" srcOrd="1" destOrd="0" presId="urn:microsoft.com/office/officeart/2008/layout/LinedList"/>
    <dgm:cxn modelId="{D39F0471-015E-3E47-AC15-F7806B61CF1D}" type="presParOf" srcId="{769D023A-7640-8F44-B6AF-CB09B12304ED}" destId="{001B9BAD-DA6B-3442-9D6B-41FF03770B5C}" srcOrd="2" destOrd="0" presId="urn:microsoft.com/office/officeart/2008/layout/LinedList"/>
    <dgm:cxn modelId="{6AF7D3AC-48F4-714E-BB58-E9863E779CCA}" type="presParOf" srcId="{769D023A-7640-8F44-B6AF-CB09B12304ED}" destId="{C95D6417-2320-3B40-9114-F0A2C57E21BC}" srcOrd="3" destOrd="0" presId="urn:microsoft.com/office/officeart/2008/layout/LinedList"/>
    <dgm:cxn modelId="{CA0D9614-E5F4-9749-884D-72C5B80F961C}" type="presParOf" srcId="{C95D6417-2320-3B40-9114-F0A2C57E21BC}" destId="{16214909-9B93-E04B-B78B-A1ED065D9D4D}" srcOrd="0" destOrd="0" presId="urn:microsoft.com/office/officeart/2008/layout/LinedList"/>
    <dgm:cxn modelId="{9D9DDFEF-6A79-024D-929A-746DC8836333}" type="presParOf" srcId="{C95D6417-2320-3B40-9114-F0A2C57E21BC}" destId="{D78852C6-CF78-8A49-A8E7-A29B24854461}" srcOrd="1" destOrd="0" presId="urn:microsoft.com/office/officeart/2008/layout/LinedList"/>
    <dgm:cxn modelId="{C5132737-D6FA-3D4F-95F9-3B9545E9000F}" type="presParOf" srcId="{769D023A-7640-8F44-B6AF-CB09B12304ED}" destId="{8E0532D9-2348-604C-AF8E-98F0018CD6F5}" srcOrd="4" destOrd="0" presId="urn:microsoft.com/office/officeart/2008/layout/LinedList"/>
    <dgm:cxn modelId="{6041B0DE-7875-C84D-86F7-0ADD126CEDBD}" type="presParOf" srcId="{769D023A-7640-8F44-B6AF-CB09B12304ED}" destId="{60C0201E-B925-724A-989A-980541A8CFB9}" srcOrd="5" destOrd="0" presId="urn:microsoft.com/office/officeart/2008/layout/LinedList"/>
    <dgm:cxn modelId="{7BC690E8-43E4-9E49-B114-97732AD01FA4}" type="presParOf" srcId="{60C0201E-B925-724A-989A-980541A8CFB9}" destId="{2F6940D6-F583-AF48-B0A3-14ACAEBB1E94}" srcOrd="0" destOrd="0" presId="urn:microsoft.com/office/officeart/2008/layout/LinedList"/>
    <dgm:cxn modelId="{22399DC9-FB62-3347-A995-B4BCFBB230B9}" type="presParOf" srcId="{60C0201E-B925-724A-989A-980541A8CFB9}" destId="{94CFFCE5-A167-624C-AB3B-0E0A82065D97}" srcOrd="1" destOrd="0" presId="urn:microsoft.com/office/officeart/2008/layout/LinedList"/>
    <dgm:cxn modelId="{1C2DB2C2-2C7D-1647-95BE-038C1FD92A25}" type="presParOf" srcId="{769D023A-7640-8F44-B6AF-CB09B12304ED}" destId="{4AA2A3C6-98D8-5446-8B3F-1267A6A71781}" srcOrd="6" destOrd="0" presId="urn:microsoft.com/office/officeart/2008/layout/LinedList"/>
    <dgm:cxn modelId="{49CF0099-CF9C-FB46-9C0E-214059EED8E8}" type="presParOf" srcId="{769D023A-7640-8F44-B6AF-CB09B12304ED}" destId="{29073513-C790-DF46-BF9E-FCB50E784714}" srcOrd="7" destOrd="0" presId="urn:microsoft.com/office/officeart/2008/layout/LinedList"/>
    <dgm:cxn modelId="{E77B7DB4-A728-F04A-89F7-BF3D4CED1B71}" type="presParOf" srcId="{29073513-C790-DF46-BF9E-FCB50E784714}" destId="{50B29C8A-5D9B-D54F-BE68-0DA75EDF81B0}" srcOrd="0" destOrd="0" presId="urn:microsoft.com/office/officeart/2008/layout/LinedList"/>
    <dgm:cxn modelId="{652308DD-A92A-9B4B-9A33-A27E44AD4668}" type="presParOf" srcId="{29073513-C790-DF46-BF9E-FCB50E784714}" destId="{64969556-BB7F-3C4B-B551-FF6E80769D1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8B7B03-684C-4EF8-A971-D54A8D3CA250}"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n-US"/>
        </a:p>
      </dgm:t>
    </dgm:pt>
    <dgm:pt modelId="{32810B30-130C-4A98-BF58-227BF1060247}">
      <dgm:prSet/>
      <dgm:spPr/>
      <dgm:t>
        <a:bodyPr/>
        <a:lstStyle/>
        <a:p>
          <a:r>
            <a:rPr lang="fr-BE" dirty="0"/>
            <a:t>Implication de sous-territoires préfrontaux dans les systèmes OVB (Valentin et al., J of </a:t>
          </a:r>
          <a:r>
            <a:rPr lang="fr-BE" dirty="0" err="1"/>
            <a:t>Neurosci</a:t>
          </a:r>
          <a:r>
            <a:rPr lang="fr-BE" dirty="0"/>
            <a:t>, 2007)</a:t>
          </a:r>
          <a:endParaRPr lang="en-US" dirty="0"/>
        </a:p>
      </dgm:t>
    </dgm:pt>
    <dgm:pt modelId="{121CE72B-F4F2-4C90-A448-604BB563DE77}" type="parTrans" cxnId="{4ADA8776-82C2-4951-8643-DB57963D7D5F}">
      <dgm:prSet/>
      <dgm:spPr/>
      <dgm:t>
        <a:bodyPr/>
        <a:lstStyle/>
        <a:p>
          <a:endParaRPr lang="en-US"/>
        </a:p>
      </dgm:t>
    </dgm:pt>
    <dgm:pt modelId="{9E7F4C39-BD2F-4816-A416-F21B4E8480B8}" type="sibTrans" cxnId="{4ADA8776-82C2-4951-8643-DB57963D7D5F}">
      <dgm:prSet/>
      <dgm:spPr/>
      <dgm:t>
        <a:bodyPr/>
        <a:lstStyle/>
        <a:p>
          <a:endParaRPr lang="en-US"/>
        </a:p>
      </dgm:t>
    </dgm:pt>
    <dgm:pt modelId="{45B67DA5-7CC0-4029-939F-093F6420678B}">
      <dgm:prSet/>
      <dgm:spPr/>
      <dgm:t>
        <a:bodyPr/>
        <a:lstStyle/>
        <a:p>
          <a:r>
            <a:rPr lang="fr-BE" dirty="0"/>
            <a:t>Lors d’un entrainement intensif, l’activité du </a:t>
          </a:r>
          <a:r>
            <a:rPr lang="fr-BE" dirty="0" err="1"/>
            <a:t>putamen</a:t>
          </a:r>
          <a:r>
            <a:rPr lang="fr-BE" dirty="0"/>
            <a:t> augmente proportionnellement (</a:t>
          </a:r>
          <a:r>
            <a:rPr lang="fr-BE" dirty="0" err="1"/>
            <a:t>Tricomi</a:t>
          </a:r>
          <a:r>
            <a:rPr lang="fr-BE" dirty="0"/>
            <a:t> et al., </a:t>
          </a:r>
          <a:r>
            <a:rPr lang="fr-BE" dirty="0" err="1"/>
            <a:t>Eur</a:t>
          </a:r>
          <a:r>
            <a:rPr lang="fr-BE" dirty="0"/>
            <a:t> Journal of </a:t>
          </a:r>
          <a:r>
            <a:rPr lang="fr-BE" dirty="0" err="1"/>
            <a:t>Neurosci</a:t>
          </a:r>
          <a:r>
            <a:rPr lang="fr-BE" dirty="0"/>
            <a:t>, 2009)</a:t>
          </a:r>
          <a:endParaRPr lang="en-US" dirty="0"/>
        </a:p>
      </dgm:t>
    </dgm:pt>
    <dgm:pt modelId="{0199882F-3F8A-4CA1-9DBA-3488F5320CB8}" type="parTrans" cxnId="{0528DF73-2EC0-48F0-925D-7FC267C381B5}">
      <dgm:prSet/>
      <dgm:spPr/>
      <dgm:t>
        <a:bodyPr/>
        <a:lstStyle/>
        <a:p>
          <a:endParaRPr lang="en-US"/>
        </a:p>
      </dgm:t>
    </dgm:pt>
    <dgm:pt modelId="{70AF3080-E27A-459D-BC6E-CFB6925BB7FC}" type="sibTrans" cxnId="{0528DF73-2EC0-48F0-925D-7FC267C381B5}">
      <dgm:prSet/>
      <dgm:spPr/>
      <dgm:t>
        <a:bodyPr/>
        <a:lstStyle/>
        <a:p>
          <a:endParaRPr lang="en-US"/>
        </a:p>
      </dgm:t>
    </dgm:pt>
    <dgm:pt modelId="{171BF6AD-93FE-4D01-B63A-1FBA297F8FFF}">
      <dgm:prSet/>
      <dgm:spPr/>
      <dgm:t>
        <a:bodyPr/>
        <a:lstStyle/>
        <a:p>
          <a:r>
            <a:rPr lang="fr-BE" dirty="0"/>
            <a:t>L’augmentation du volume de substance blanche entre le </a:t>
          </a:r>
          <a:r>
            <a:rPr lang="fr-BE" dirty="0" err="1"/>
            <a:t>putamen</a:t>
          </a:r>
          <a:r>
            <a:rPr lang="fr-BE" dirty="0"/>
            <a:t> et les régions </a:t>
          </a:r>
          <a:r>
            <a:rPr lang="fr-BE" dirty="0" err="1"/>
            <a:t>prémotrices</a:t>
          </a:r>
          <a:r>
            <a:rPr lang="fr-BE" dirty="0"/>
            <a:t> prédit la formation de comportements habituels (de Wit et al., J of </a:t>
          </a:r>
          <a:r>
            <a:rPr lang="fr-BE" dirty="0" err="1"/>
            <a:t>Neurosci</a:t>
          </a:r>
          <a:r>
            <a:rPr lang="fr-BE" dirty="0"/>
            <a:t>, 2012)</a:t>
          </a:r>
          <a:endParaRPr lang="en-US" dirty="0"/>
        </a:p>
      </dgm:t>
    </dgm:pt>
    <dgm:pt modelId="{2456DCB1-B7A7-4CA5-97E6-DFE0720B60AD}" type="parTrans" cxnId="{286A0A17-8796-418A-BA97-14076086E5D8}">
      <dgm:prSet/>
      <dgm:spPr/>
      <dgm:t>
        <a:bodyPr/>
        <a:lstStyle/>
        <a:p>
          <a:endParaRPr lang="en-US"/>
        </a:p>
      </dgm:t>
    </dgm:pt>
    <dgm:pt modelId="{CAE8C34B-1E8E-468A-9B8D-E9B874B260CE}" type="sibTrans" cxnId="{286A0A17-8796-418A-BA97-14076086E5D8}">
      <dgm:prSet/>
      <dgm:spPr/>
      <dgm:t>
        <a:bodyPr/>
        <a:lstStyle/>
        <a:p>
          <a:endParaRPr lang="en-US"/>
        </a:p>
      </dgm:t>
    </dgm:pt>
    <dgm:pt modelId="{6F7E26D3-363A-D349-BFCE-0195DB644BBA}" type="pres">
      <dgm:prSet presAssocID="{2A8B7B03-684C-4EF8-A971-D54A8D3CA250}" presName="vert0" presStyleCnt="0">
        <dgm:presLayoutVars>
          <dgm:dir/>
          <dgm:animOne val="branch"/>
          <dgm:animLvl val="lvl"/>
        </dgm:presLayoutVars>
      </dgm:prSet>
      <dgm:spPr/>
    </dgm:pt>
    <dgm:pt modelId="{6B11313B-521C-E64A-A9A8-7FB619CB4B14}" type="pres">
      <dgm:prSet presAssocID="{32810B30-130C-4A98-BF58-227BF1060247}" presName="thickLine" presStyleLbl="alignNode1" presStyleIdx="0" presStyleCnt="3"/>
      <dgm:spPr/>
    </dgm:pt>
    <dgm:pt modelId="{7ADACD70-684F-ED42-B156-EC6372D791C3}" type="pres">
      <dgm:prSet presAssocID="{32810B30-130C-4A98-BF58-227BF1060247}" presName="horz1" presStyleCnt="0"/>
      <dgm:spPr/>
    </dgm:pt>
    <dgm:pt modelId="{3C3D9913-33AA-8F4F-8DB0-CE277F461ACF}" type="pres">
      <dgm:prSet presAssocID="{32810B30-130C-4A98-BF58-227BF1060247}" presName="tx1" presStyleLbl="revTx" presStyleIdx="0" presStyleCnt="3"/>
      <dgm:spPr/>
    </dgm:pt>
    <dgm:pt modelId="{38439738-EF95-D94B-8AC6-52C86700B4EC}" type="pres">
      <dgm:prSet presAssocID="{32810B30-130C-4A98-BF58-227BF1060247}" presName="vert1" presStyleCnt="0"/>
      <dgm:spPr/>
    </dgm:pt>
    <dgm:pt modelId="{2D5B4402-AC17-7E41-8054-C4680482FA48}" type="pres">
      <dgm:prSet presAssocID="{45B67DA5-7CC0-4029-939F-093F6420678B}" presName="thickLine" presStyleLbl="alignNode1" presStyleIdx="1" presStyleCnt="3"/>
      <dgm:spPr/>
    </dgm:pt>
    <dgm:pt modelId="{3486C2C8-AD9F-3148-99FC-93A1395E94F5}" type="pres">
      <dgm:prSet presAssocID="{45B67DA5-7CC0-4029-939F-093F6420678B}" presName="horz1" presStyleCnt="0"/>
      <dgm:spPr/>
    </dgm:pt>
    <dgm:pt modelId="{BD9A0BD8-A2B1-6449-BE9D-593993C19CD5}" type="pres">
      <dgm:prSet presAssocID="{45B67DA5-7CC0-4029-939F-093F6420678B}" presName="tx1" presStyleLbl="revTx" presStyleIdx="1" presStyleCnt="3"/>
      <dgm:spPr/>
    </dgm:pt>
    <dgm:pt modelId="{050B3AF0-24EB-CE48-BB28-114BA97A37BE}" type="pres">
      <dgm:prSet presAssocID="{45B67DA5-7CC0-4029-939F-093F6420678B}" presName="vert1" presStyleCnt="0"/>
      <dgm:spPr/>
    </dgm:pt>
    <dgm:pt modelId="{C7DBEB9A-70A8-3444-8CA6-6D5EAE3EA8E3}" type="pres">
      <dgm:prSet presAssocID="{171BF6AD-93FE-4D01-B63A-1FBA297F8FFF}" presName="thickLine" presStyleLbl="alignNode1" presStyleIdx="2" presStyleCnt="3"/>
      <dgm:spPr/>
    </dgm:pt>
    <dgm:pt modelId="{E5140730-8127-9F48-A626-5ED00FDAA9CB}" type="pres">
      <dgm:prSet presAssocID="{171BF6AD-93FE-4D01-B63A-1FBA297F8FFF}" presName="horz1" presStyleCnt="0"/>
      <dgm:spPr/>
    </dgm:pt>
    <dgm:pt modelId="{BCAF7274-F563-8C4E-B1A2-013411581E9D}" type="pres">
      <dgm:prSet presAssocID="{171BF6AD-93FE-4D01-B63A-1FBA297F8FFF}" presName="tx1" presStyleLbl="revTx" presStyleIdx="2" presStyleCnt="3"/>
      <dgm:spPr/>
    </dgm:pt>
    <dgm:pt modelId="{C53DE6D0-66AA-6747-A9BC-C1E7BF024ECE}" type="pres">
      <dgm:prSet presAssocID="{171BF6AD-93FE-4D01-B63A-1FBA297F8FFF}" presName="vert1" presStyleCnt="0"/>
      <dgm:spPr/>
    </dgm:pt>
  </dgm:ptLst>
  <dgm:cxnLst>
    <dgm:cxn modelId="{0B325C0D-963C-DA4E-BA17-127D7F68A856}" type="presOf" srcId="{32810B30-130C-4A98-BF58-227BF1060247}" destId="{3C3D9913-33AA-8F4F-8DB0-CE277F461ACF}" srcOrd="0" destOrd="0" presId="urn:microsoft.com/office/officeart/2008/layout/LinedList"/>
    <dgm:cxn modelId="{286A0A17-8796-418A-BA97-14076086E5D8}" srcId="{2A8B7B03-684C-4EF8-A971-D54A8D3CA250}" destId="{171BF6AD-93FE-4D01-B63A-1FBA297F8FFF}" srcOrd="2" destOrd="0" parTransId="{2456DCB1-B7A7-4CA5-97E6-DFE0720B60AD}" sibTransId="{CAE8C34B-1E8E-468A-9B8D-E9B874B260CE}"/>
    <dgm:cxn modelId="{0528DF73-2EC0-48F0-925D-7FC267C381B5}" srcId="{2A8B7B03-684C-4EF8-A971-D54A8D3CA250}" destId="{45B67DA5-7CC0-4029-939F-093F6420678B}" srcOrd="1" destOrd="0" parTransId="{0199882F-3F8A-4CA1-9DBA-3488F5320CB8}" sibTransId="{70AF3080-E27A-459D-BC6E-CFB6925BB7FC}"/>
    <dgm:cxn modelId="{4ADA8776-82C2-4951-8643-DB57963D7D5F}" srcId="{2A8B7B03-684C-4EF8-A971-D54A8D3CA250}" destId="{32810B30-130C-4A98-BF58-227BF1060247}" srcOrd="0" destOrd="0" parTransId="{121CE72B-F4F2-4C90-A448-604BB563DE77}" sibTransId="{9E7F4C39-BD2F-4816-A416-F21B4E8480B8}"/>
    <dgm:cxn modelId="{6CEE0D91-FC30-8C42-BFC0-5AEE14C43979}" type="presOf" srcId="{45B67DA5-7CC0-4029-939F-093F6420678B}" destId="{BD9A0BD8-A2B1-6449-BE9D-593993C19CD5}" srcOrd="0" destOrd="0" presId="urn:microsoft.com/office/officeart/2008/layout/LinedList"/>
    <dgm:cxn modelId="{701CD9AF-7D3A-3E48-88E4-08302BA3AB51}" type="presOf" srcId="{171BF6AD-93FE-4D01-B63A-1FBA297F8FFF}" destId="{BCAF7274-F563-8C4E-B1A2-013411581E9D}" srcOrd="0" destOrd="0" presId="urn:microsoft.com/office/officeart/2008/layout/LinedList"/>
    <dgm:cxn modelId="{93520AD8-2036-7849-95D4-EF53C5D3C4CE}" type="presOf" srcId="{2A8B7B03-684C-4EF8-A971-D54A8D3CA250}" destId="{6F7E26D3-363A-D349-BFCE-0195DB644BBA}" srcOrd="0" destOrd="0" presId="urn:microsoft.com/office/officeart/2008/layout/LinedList"/>
    <dgm:cxn modelId="{236F0FDF-A42A-914C-8750-B9A23E36E91D}" type="presParOf" srcId="{6F7E26D3-363A-D349-BFCE-0195DB644BBA}" destId="{6B11313B-521C-E64A-A9A8-7FB619CB4B14}" srcOrd="0" destOrd="0" presId="urn:microsoft.com/office/officeart/2008/layout/LinedList"/>
    <dgm:cxn modelId="{15B73F8D-4CE3-254F-87E8-8429B1146EB5}" type="presParOf" srcId="{6F7E26D3-363A-D349-BFCE-0195DB644BBA}" destId="{7ADACD70-684F-ED42-B156-EC6372D791C3}" srcOrd="1" destOrd="0" presId="urn:microsoft.com/office/officeart/2008/layout/LinedList"/>
    <dgm:cxn modelId="{6929009B-C731-3A41-8FD3-191CD31ECA57}" type="presParOf" srcId="{7ADACD70-684F-ED42-B156-EC6372D791C3}" destId="{3C3D9913-33AA-8F4F-8DB0-CE277F461ACF}" srcOrd="0" destOrd="0" presId="urn:microsoft.com/office/officeart/2008/layout/LinedList"/>
    <dgm:cxn modelId="{2B59528F-BD5F-4744-8104-5EE0A260B6D4}" type="presParOf" srcId="{7ADACD70-684F-ED42-B156-EC6372D791C3}" destId="{38439738-EF95-D94B-8AC6-52C86700B4EC}" srcOrd="1" destOrd="0" presId="urn:microsoft.com/office/officeart/2008/layout/LinedList"/>
    <dgm:cxn modelId="{1E1A46A6-56A4-A249-9E64-8D595EFB2357}" type="presParOf" srcId="{6F7E26D3-363A-D349-BFCE-0195DB644BBA}" destId="{2D5B4402-AC17-7E41-8054-C4680482FA48}" srcOrd="2" destOrd="0" presId="urn:microsoft.com/office/officeart/2008/layout/LinedList"/>
    <dgm:cxn modelId="{3C59FBF7-77FE-C149-96D0-099EE8CAE647}" type="presParOf" srcId="{6F7E26D3-363A-D349-BFCE-0195DB644BBA}" destId="{3486C2C8-AD9F-3148-99FC-93A1395E94F5}" srcOrd="3" destOrd="0" presId="urn:microsoft.com/office/officeart/2008/layout/LinedList"/>
    <dgm:cxn modelId="{3EB3E451-0677-3F4D-A39A-300D5328ED64}" type="presParOf" srcId="{3486C2C8-AD9F-3148-99FC-93A1395E94F5}" destId="{BD9A0BD8-A2B1-6449-BE9D-593993C19CD5}" srcOrd="0" destOrd="0" presId="urn:microsoft.com/office/officeart/2008/layout/LinedList"/>
    <dgm:cxn modelId="{96128893-A288-AE4E-B9F4-2932217CF19B}" type="presParOf" srcId="{3486C2C8-AD9F-3148-99FC-93A1395E94F5}" destId="{050B3AF0-24EB-CE48-BB28-114BA97A37BE}" srcOrd="1" destOrd="0" presId="urn:microsoft.com/office/officeart/2008/layout/LinedList"/>
    <dgm:cxn modelId="{8A1E8AFC-ABAA-1B4E-ACB2-A4ACCBE8356F}" type="presParOf" srcId="{6F7E26D3-363A-D349-BFCE-0195DB644BBA}" destId="{C7DBEB9A-70A8-3444-8CA6-6D5EAE3EA8E3}" srcOrd="4" destOrd="0" presId="urn:microsoft.com/office/officeart/2008/layout/LinedList"/>
    <dgm:cxn modelId="{7385F554-AA34-0747-878C-0B1C4154FC5A}" type="presParOf" srcId="{6F7E26D3-363A-D349-BFCE-0195DB644BBA}" destId="{E5140730-8127-9F48-A626-5ED00FDAA9CB}" srcOrd="5" destOrd="0" presId="urn:microsoft.com/office/officeart/2008/layout/LinedList"/>
    <dgm:cxn modelId="{D48B83C6-8FD8-1844-B17D-E18B2813E19F}" type="presParOf" srcId="{E5140730-8127-9F48-A626-5ED00FDAA9CB}" destId="{BCAF7274-F563-8C4E-B1A2-013411581E9D}" srcOrd="0" destOrd="0" presId="urn:microsoft.com/office/officeart/2008/layout/LinedList"/>
    <dgm:cxn modelId="{A8B969E6-A8C5-F542-B653-939F61471B66}" type="presParOf" srcId="{E5140730-8127-9F48-A626-5ED00FDAA9CB}" destId="{C53DE6D0-66AA-6747-A9BC-C1E7BF024E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C07B05-78C2-4CCF-B8F4-D99FD9E45E56}" type="doc">
      <dgm:prSet loTypeId="urn:microsoft.com/office/officeart/2008/layout/LinedList" loCatId="list" qsTypeId="urn:microsoft.com/office/officeart/2005/8/quickstyle/simple3" qsCatId="simple" csTypeId="urn:microsoft.com/office/officeart/2005/8/colors/accent2_2" csCatId="accent2" phldr="1"/>
      <dgm:spPr/>
      <dgm:t>
        <a:bodyPr/>
        <a:lstStyle/>
        <a:p>
          <a:endParaRPr lang="en-US"/>
        </a:p>
      </dgm:t>
    </dgm:pt>
    <dgm:pt modelId="{7CF2EDB6-7C44-4B75-9EAA-6CF2890CB4AC}">
      <dgm:prSet/>
      <dgm:spPr/>
      <dgm:t>
        <a:bodyPr/>
        <a:lstStyle/>
        <a:p>
          <a:r>
            <a:rPr lang="fr-FR" dirty="0"/>
            <a:t>Fruit </a:t>
          </a:r>
          <a:r>
            <a:rPr lang="fr-FR" dirty="0" err="1"/>
            <a:t>task</a:t>
          </a:r>
          <a:endParaRPr lang="en-US" dirty="0"/>
        </a:p>
      </dgm:t>
    </dgm:pt>
    <dgm:pt modelId="{3B1162B1-1D12-4F44-8474-8D5586A37945}" type="parTrans" cxnId="{02A12C24-2A08-4509-AA5F-529F9AE0ED70}">
      <dgm:prSet/>
      <dgm:spPr/>
      <dgm:t>
        <a:bodyPr/>
        <a:lstStyle/>
        <a:p>
          <a:endParaRPr lang="en-US"/>
        </a:p>
      </dgm:t>
    </dgm:pt>
    <dgm:pt modelId="{93616AA6-F50D-45D1-90F4-CE9312B80F40}" type="sibTrans" cxnId="{02A12C24-2A08-4509-AA5F-529F9AE0ED70}">
      <dgm:prSet/>
      <dgm:spPr/>
      <dgm:t>
        <a:bodyPr/>
        <a:lstStyle/>
        <a:p>
          <a:endParaRPr lang="en-US"/>
        </a:p>
      </dgm:t>
    </dgm:pt>
    <dgm:pt modelId="{02367DE8-F891-42CB-AB40-0E177D155636}">
      <dgm:prSet/>
      <dgm:spPr/>
      <dgm:t>
        <a:bodyPr/>
        <a:lstStyle/>
        <a:p>
          <a:r>
            <a:rPr lang="fr-FR" dirty="0"/>
            <a:t>2-step Markov </a:t>
          </a:r>
          <a:r>
            <a:rPr lang="fr-FR" dirty="0" err="1"/>
            <a:t>task</a:t>
          </a:r>
          <a:endParaRPr lang="en-US" dirty="0"/>
        </a:p>
      </dgm:t>
    </dgm:pt>
    <dgm:pt modelId="{F4C66CE4-E0A1-4971-BC28-AAF51F4CA56C}" type="parTrans" cxnId="{24DD417C-29CB-4678-A827-339EB430C862}">
      <dgm:prSet/>
      <dgm:spPr/>
      <dgm:t>
        <a:bodyPr/>
        <a:lstStyle/>
        <a:p>
          <a:endParaRPr lang="en-US"/>
        </a:p>
      </dgm:t>
    </dgm:pt>
    <dgm:pt modelId="{99B32469-D523-4884-BCD0-9F8FE3EBC637}" type="sibTrans" cxnId="{24DD417C-29CB-4678-A827-339EB430C862}">
      <dgm:prSet/>
      <dgm:spPr/>
      <dgm:t>
        <a:bodyPr/>
        <a:lstStyle/>
        <a:p>
          <a:endParaRPr lang="en-US"/>
        </a:p>
      </dgm:t>
    </dgm:pt>
    <dgm:pt modelId="{A63EB76D-201A-264B-AF38-6AE676DC39D6}" type="pres">
      <dgm:prSet presAssocID="{E4C07B05-78C2-4CCF-B8F4-D99FD9E45E56}" presName="vert0" presStyleCnt="0">
        <dgm:presLayoutVars>
          <dgm:dir/>
          <dgm:animOne val="branch"/>
          <dgm:animLvl val="lvl"/>
        </dgm:presLayoutVars>
      </dgm:prSet>
      <dgm:spPr/>
    </dgm:pt>
    <dgm:pt modelId="{85133C35-4E7B-8247-BB95-3E0E27A7ACCC}" type="pres">
      <dgm:prSet presAssocID="{7CF2EDB6-7C44-4B75-9EAA-6CF2890CB4AC}" presName="thickLine" presStyleLbl="alignNode1" presStyleIdx="0" presStyleCnt="2"/>
      <dgm:spPr/>
    </dgm:pt>
    <dgm:pt modelId="{25DB9377-BA87-EE45-B8BA-E28D9528661E}" type="pres">
      <dgm:prSet presAssocID="{7CF2EDB6-7C44-4B75-9EAA-6CF2890CB4AC}" presName="horz1" presStyleCnt="0"/>
      <dgm:spPr/>
    </dgm:pt>
    <dgm:pt modelId="{32E173D6-94B9-4347-90CA-9EA22D414E78}" type="pres">
      <dgm:prSet presAssocID="{7CF2EDB6-7C44-4B75-9EAA-6CF2890CB4AC}" presName="tx1" presStyleLbl="revTx" presStyleIdx="0" presStyleCnt="2"/>
      <dgm:spPr/>
    </dgm:pt>
    <dgm:pt modelId="{599909F9-A9DD-B041-B87E-4EBE3332A9AB}" type="pres">
      <dgm:prSet presAssocID="{7CF2EDB6-7C44-4B75-9EAA-6CF2890CB4AC}" presName="vert1" presStyleCnt="0"/>
      <dgm:spPr/>
    </dgm:pt>
    <dgm:pt modelId="{F07D36F5-8EAB-7C43-8F22-A2600C0E6BAE}" type="pres">
      <dgm:prSet presAssocID="{02367DE8-F891-42CB-AB40-0E177D155636}" presName="thickLine" presStyleLbl="alignNode1" presStyleIdx="1" presStyleCnt="2"/>
      <dgm:spPr/>
    </dgm:pt>
    <dgm:pt modelId="{D794ACC8-1E01-2646-853C-5261D8FC8841}" type="pres">
      <dgm:prSet presAssocID="{02367DE8-F891-42CB-AB40-0E177D155636}" presName="horz1" presStyleCnt="0"/>
      <dgm:spPr/>
    </dgm:pt>
    <dgm:pt modelId="{D56688A1-82F1-EF40-8444-85FE7EF5B790}" type="pres">
      <dgm:prSet presAssocID="{02367DE8-F891-42CB-AB40-0E177D155636}" presName="tx1" presStyleLbl="revTx" presStyleIdx="1" presStyleCnt="2"/>
      <dgm:spPr/>
    </dgm:pt>
    <dgm:pt modelId="{935930A6-A8FE-7448-BE88-1C50197B8D9C}" type="pres">
      <dgm:prSet presAssocID="{02367DE8-F891-42CB-AB40-0E177D155636}" presName="vert1" presStyleCnt="0"/>
      <dgm:spPr/>
    </dgm:pt>
  </dgm:ptLst>
  <dgm:cxnLst>
    <dgm:cxn modelId="{02A12C24-2A08-4509-AA5F-529F9AE0ED70}" srcId="{E4C07B05-78C2-4CCF-B8F4-D99FD9E45E56}" destId="{7CF2EDB6-7C44-4B75-9EAA-6CF2890CB4AC}" srcOrd="0" destOrd="0" parTransId="{3B1162B1-1D12-4F44-8474-8D5586A37945}" sibTransId="{93616AA6-F50D-45D1-90F4-CE9312B80F40}"/>
    <dgm:cxn modelId="{24DD417C-29CB-4678-A827-339EB430C862}" srcId="{E4C07B05-78C2-4CCF-B8F4-D99FD9E45E56}" destId="{02367DE8-F891-42CB-AB40-0E177D155636}" srcOrd="1" destOrd="0" parTransId="{F4C66CE4-E0A1-4971-BC28-AAF51F4CA56C}" sibTransId="{99B32469-D523-4884-BCD0-9F8FE3EBC637}"/>
    <dgm:cxn modelId="{74C4ACBA-48D1-7540-A7C1-8F847377A2AF}" type="presOf" srcId="{7CF2EDB6-7C44-4B75-9EAA-6CF2890CB4AC}" destId="{32E173D6-94B9-4347-90CA-9EA22D414E78}" srcOrd="0" destOrd="0" presId="urn:microsoft.com/office/officeart/2008/layout/LinedList"/>
    <dgm:cxn modelId="{8E150EC4-30C7-484D-92C5-CE8FDF15BB34}" type="presOf" srcId="{E4C07B05-78C2-4CCF-B8F4-D99FD9E45E56}" destId="{A63EB76D-201A-264B-AF38-6AE676DC39D6}" srcOrd="0" destOrd="0" presId="urn:microsoft.com/office/officeart/2008/layout/LinedList"/>
    <dgm:cxn modelId="{1B934BED-6C0A-6747-8AFF-14C4E0C727A2}" type="presOf" srcId="{02367DE8-F891-42CB-AB40-0E177D155636}" destId="{D56688A1-82F1-EF40-8444-85FE7EF5B790}" srcOrd="0" destOrd="0" presId="urn:microsoft.com/office/officeart/2008/layout/LinedList"/>
    <dgm:cxn modelId="{F68394ED-0400-9E4B-961B-CA407A13A3BF}" type="presParOf" srcId="{A63EB76D-201A-264B-AF38-6AE676DC39D6}" destId="{85133C35-4E7B-8247-BB95-3E0E27A7ACCC}" srcOrd="0" destOrd="0" presId="urn:microsoft.com/office/officeart/2008/layout/LinedList"/>
    <dgm:cxn modelId="{B3845870-94E4-9246-A52D-85E6860A33EC}" type="presParOf" srcId="{A63EB76D-201A-264B-AF38-6AE676DC39D6}" destId="{25DB9377-BA87-EE45-B8BA-E28D9528661E}" srcOrd="1" destOrd="0" presId="urn:microsoft.com/office/officeart/2008/layout/LinedList"/>
    <dgm:cxn modelId="{CCE50155-3656-994C-8E15-8CD37AF529E9}" type="presParOf" srcId="{25DB9377-BA87-EE45-B8BA-E28D9528661E}" destId="{32E173D6-94B9-4347-90CA-9EA22D414E78}" srcOrd="0" destOrd="0" presId="urn:microsoft.com/office/officeart/2008/layout/LinedList"/>
    <dgm:cxn modelId="{2A3726C9-0524-6E48-A14E-D3250E7D8189}" type="presParOf" srcId="{25DB9377-BA87-EE45-B8BA-E28D9528661E}" destId="{599909F9-A9DD-B041-B87E-4EBE3332A9AB}" srcOrd="1" destOrd="0" presId="urn:microsoft.com/office/officeart/2008/layout/LinedList"/>
    <dgm:cxn modelId="{DB6F5AE2-7776-1844-82E7-748AEB803406}" type="presParOf" srcId="{A63EB76D-201A-264B-AF38-6AE676DC39D6}" destId="{F07D36F5-8EAB-7C43-8F22-A2600C0E6BAE}" srcOrd="2" destOrd="0" presId="urn:microsoft.com/office/officeart/2008/layout/LinedList"/>
    <dgm:cxn modelId="{F62BC72E-7110-0842-B0C3-F62E266B0C39}" type="presParOf" srcId="{A63EB76D-201A-264B-AF38-6AE676DC39D6}" destId="{D794ACC8-1E01-2646-853C-5261D8FC8841}" srcOrd="3" destOrd="0" presId="urn:microsoft.com/office/officeart/2008/layout/LinedList"/>
    <dgm:cxn modelId="{1CDAFE07-4024-3B44-BAC7-41EFD059E317}" type="presParOf" srcId="{D794ACC8-1E01-2646-853C-5261D8FC8841}" destId="{D56688A1-82F1-EF40-8444-85FE7EF5B790}" srcOrd="0" destOrd="0" presId="urn:microsoft.com/office/officeart/2008/layout/LinedList"/>
    <dgm:cxn modelId="{72C1986F-F0DE-D247-B454-8094F5869E60}" type="presParOf" srcId="{D794ACC8-1E01-2646-853C-5261D8FC8841}" destId="{935930A6-A8FE-7448-BE88-1C50197B8D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88F6A1-0028-4719-A3F6-EF67EDD01AD1}" type="doc">
      <dgm:prSet loTypeId="urn:microsoft.com/office/officeart/2008/layout/LinedList" loCatId="list" qsTypeId="urn:microsoft.com/office/officeart/2005/8/quickstyle/simple2" qsCatId="simple" csTypeId="urn:microsoft.com/office/officeart/2005/8/colors/accent4_2" csCatId="accent4" phldr="1"/>
      <dgm:spPr/>
      <dgm:t>
        <a:bodyPr/>
        <a:lstStyle/>
        <a:p>
          <a:endParaRPr lang="en-US"/>
        </a:p>
      </dgm:t>
    </dgm:pt>
    <dgm:pt modelId="{651F12B3-0996-4F4C-96F7-AD5231094A02}">
      <dgm:prSet/>
      <dgm:spPr/>
      <dgm:t>
        <a:bodyPr/>
        <a:lstStyle/>
        <a:p>
          <a:r>
            <a:rPr lang="fr-BE" dirty="0"/>
            <a:t>La perturbation du cortex préfrontal </a:t>
          </a:r>
          <a:r>
            <a:rPr lang="fr-BE" dirty="0" err="1"/>
            <a:t>dorsolatéral</a:t>
          </a:r>
          <a:r>
            <a:rPr lang="fr-BE" dirty="0"/>
            <a:t> diminue selon le modèle, au profit d'un contrôle sans modèle chez l'homme </a:t>
          </a:r>
          <a:r>
            <a:rPr lang="fr-FR" dirty="0"/>
            <a:t>(</a:t>
          </a:r>
          <a:r>
            <a:rPr lang="fr-FR" dirty="0" err="1"/>
            <a:t>Smittenaar</a:t>
          </a:r>
          <a:r>
            <a:rPr lang="fr-FR" dirty="0"/>
            <a:t> et al., </a:t>
          </a:r>
          <a:r>
            <a:rPr lang="fr-FR" i="1" dirty="0" err="1"/>
            <a:t>Neuron</a:t>
          </a:r>
          <a:r>
            <a:rPr lang="fr-FR" i="1" dirty="0"/>
            <a:t>, </a:t>
          </a:r>
          <a:r>
            <a:rPr lang="fr-FR" dirty="0"/>
            <a:t>2013)</a:t>
          </a:r>
          <a:endParaRPr lang="en-US" dirty="0"/>
        </a:p>
      </dgm:t>
    </dgm:pt>
    <dgm:pt modelId="{24F429F8-CF8C-4FF9-941B-3F2B6113BA64}" type="parTrans" cxnId="{FEA52C4F-6560-4E6B-BB7B-0BD8AA04B35E}">
      <dgm:prSet/>
      <dgm:spPr/>
      <dgm:t>
        <a:bodyPr/>
        <a:lstStyle/>
        <a:p>
          <a:endParaRPr lang="en-US"/>
        </a:p>
      </dgm:t>
    </dgm:pt>
    <dgm:pt modelId="{8286AA1E-90B2-473E-8451-4A2B781B039C}" type="sibTrans" cxnId="{FEA52C4F-6560-4E6B-BB7B-0BD8AA04B35E}">
      <dgm:prSet/>
      <dgm:spPr/>
      <dgm:t>
        <a:bodyPr/>
        <a:lstStyle/>
        <a:p>
          <a:endParaRPr lang="en-US"/>
        </a:p>
      </dgm:t>
    </dgm:pt>
    <dgm:pt modelId="{3F832450-DD6A-48B9-A895-9F9FBAC968AD}">
      <dgm:prSet/>
      <dgm:spPr/>
      <dgm:t>
        <a:bodyPr/>
        <a:lstStyle/>
        <a:p>
          <a:r>
            <a:rPr lang="fr-BE" dirty="0"/>
            <a:t>La dopamine améliore le comportement de choix basé sur un modèle plutôt que sans modèle </a:t>
          </a:r>
          <a:r>
            <a:rPr lang="fr-FR" dirty="0"/>
            <a:t>(</a:t>
          </a:r>
          <a:r>
            <a:rPr lang="fr-FR" dirty="0" err="1"/>
            <a:t>Wunderlich</a:t>
          </a:r>
          <a:r>
            <a:rPr lang="fr-FR" dirty="0"/>
            <a:t> et al., </a:t>
          </a:r>
          <a:r>
            <a:rPr lang="fr-FR" i="1" dirty="0" err="1"/>
            <a:t>Neuron</a:t>
          </a:r>
          <a:r>
            <a:rPr lang="fr-FR" dirty="0"/>
            <a:t>, 2012)</a:t>
          </a:r>
          <a:endParaRPr lang="en-US" dirty="0"/>
        </a:p>
      </dgm:t>
    </dgm:pt>
    <dgm:pt modelId="{E4295B9C-C5DA-444C-B7BA-B21F6D566DF5}" type="parTrans" cxnId="{30B52D7A-5EFA-4729-A241-49B859DF05C4}">
      <dgm:prSet/>
      <dgm:spPr/>
      <dgm:t>
        <a:bodyPr/>
        <a:lstStyle/>
        <a:p>
          <a:endParaRPr lang="en-US"/>
        </a:p>
      </dgm:t>
    </dgm:pt>
    <dgm:pt modelId="{7CD41493-B7DA-4394-B9C4-CE6D7577A1E6}" type="sibTrans" cxnId="{30B52D7A-5EFA-4729-A241-49B859DF05C4}">
      <dgm:prSet/>
      <dgm:spPr/>
      <dgm:t>
        <a:bodyPr/>
        <a:lstStyle/>
        <a:p>
          <a:endParaRPr lang="en-US"/>
        </a:p>
      </dgm:t>
    </dgm:pt>
    <dgm:pt modelId="{349E3EBF-88BF-463E-9B4C-A18A9D477603}">
      <dgm:prSet/>
      <dgm:spPr/>
      <dgm:t>
        <a:bodyPr/>
        <a:lstStyle/>
        <a:p>
          <a:r>
            <a:rPr lang="fr-BE" dirty="0"/>
            <a:t>Lorsqu'il est appliqué au DLPDF, le TDCS pourrait-il améliorer </a:t>
          </a:r>
          <a:r>
            <a:rPr lang="nl-BE" dirty="0"/>
            <a:t>l’engagement d’un mode de décision modélisé? </a:t>
          </a:r>
          <a:endParaRPr lang="en-US" dirty="0"/>
        </a:p>
      </dgm:t>
    </dgm:pt>
    <dgm:pt modelId="{9CAE7720-704E-46D8-AA3C-DF8B6A827F06}" type="parTrans" cxnId="{FCC162AC-1610-4C94-9902-9ECD4912C71F}">
      <dgm:prSet/>
      <dgm:spPr/>
      <dgm:t>
        <a:bodyPr/>
        <a:lstStyle/>
        <a:p>
          <a:endParaRPr lang="en-US"/>
        </a:p>
      </dgm:t>
    </dgm:pt>
    <dgm:pt modelId="{0D996067-47F1-44DE-8A52-DE788F17DEB4}" type="sibTrans" cxnId="{FCC162AC-1610-4C94-9902-9ECD4912C71F}">
      <dgm:prSet/>
      <dgm:spPr/>
      <dgm:t>
        <a:bodyPr/>
        <a:lstStyle/>
        <a:p>
          <a:endParaRPr lang="en-US"/>
        </a:p>
      </dgm:t>
    </dgm:pt>
    <dgm:pt modelId="{30274719-3231-4468-8D05-8B21187B0352}">
      <dgm:prSet/>
      <dgm:spPr/>
      <dgm:t>
        <a:bodyPr/>
        <a:lstStyle/>
        <a:p>
          <a:endParaRPr lang="en-US" dirty="0"/>
        </a:p>
      </dgm:t>
    </dgm:pt>
    <dgm:pt modelId="{4F71AD18-6709-44F6-8074-0FFE00F6997E}" type="parTrans" cxnId="{6ADF1016-5049-4A01-B329-A35F06E750D6}">
      <dgm:prSet/>
      <dgm:spPr/>
      <dgm:t>
        <a:bodyPr/>
        <a:lstStyle/>
        <a:p>
          <a:endParaRPr lang="en-US"/>
        </a:p>
      </dgm:t>
    </dgm:pt>
    <dgm:pt modelId="{6CF40B52-1D8B-49EC-AC47-2B2514BF4ECD}" type="sibTrans" cxnId="{6ADF1016-5049-4A01-B329-A35F06E750D6}">
      <dgm:prSet/>
      <dgm:spPr/>
      <dgm:t>
        <a:bodyPr/>
        <a:lstStyle/>
        <a:p>
          <a:endParaRPr lang="en-US"/>
        </a:p>
      </dgm:t>
    </dgm:pt>
    <dgm:pt modelId="{F83CB6CB-F83F-734C-B343-C19722EC5F5B}" type="pres">
      <dgm:prSet presAssocID="{9B88F6A1-0028-4719-A3F6-EF67EDD01AD1}" presName="vert0" presStyleCnt="0">
        <dgm:presLayoutVars>
          <dgm:dir/>
          <dgm:animOne val="branch"/>
          <dgm:animLvl val="lvl"/>
        </dgm:presLayoutVars>
      </dgm:prSet>
      <dgm:spPr/>
    </dgm:pt>
    <dgm:pt modelId="{9AF9C7F3-F278-1C47-BA38-9713C9D97D43}" type="pres">
      <dgm:prSet presAssocID="{651F12B3-0996-4F4C-96F7-AD5231094A02}" presName="thickLine" presStyleLbl="alignNode1" presStyleIdx="0" presStyleCnt="4"/>
      <dgm:spPr/>
    </dgm:pt>
    <dgm:pt modelId="{378C647E-3DB5-4348-98CF-3994B31660C1}" type="pres">
      <dgm:prSet presAssocID="{651F12B3-0996-4F4C-96F7-AD5231094A02}" presName="horz1" presStyleCnt="0"/>
      <dgm:spPr/>
    </dgm:pt>
    <dgm:pt modelId="{E7C68365-557A-8E4E-B861-966709FA15DC}" type="pres">
      <dgm:prSet presAssocID="{651F12B3-0996-4F4C-96F7-AD5231094A02}" presName="tx1" presStyleLbl="revTx" presStyleIdx="0" presStyleCnt="4"/>
      <dgm:spPr/>
    </dgm:pt>
    <dgm:pt modelId="{E62354D1-9DD6-6E42-8329-E31F2DE8CAE9}" type="pres">
      <dgm:prSet presAssocID="{651F12B3-0996-4F4C-96F7-AD5231094A02}" presName="vert1" presStyleCnt="0"/>
      <dgm:spPr/>
    </dgm:pt>
    <dgm:pt modelId="{FEC27AF9-B7C2-BF42-B0B3-D7E8B0DDDEE6}" type="pres">
      <dgm:prSet presAssocID="{3F832450-DD6A-48B9-A895-9F9FBAC968AD}" presName="thickLine" presStyleLbl="alignNode1" presStyleIdx="1" presStyleCnt="4"/>
      <dgm:spPr/>
    </dgm:pt>
    <dgm:pt modelId="{37CCF8A0-930B-A546-BD93-93BA575E7D95}" type="pres">
      <dgm:prSet presAssocID="{3F832450-DD6A-48B9-A895-9F9FBAC968AD}" presName="horz1" presStyleCnt="0"/>
      <dgm:spPr/>
    </dgm:pt>
    <dgm:pt modelId="{0EA4B836-BC0E-1244-9718-3A9B7C18367A}" type="pres">
      <dgm:prSet presAssocID="{3F832450-DD6A-48B9-A895-9F9FBAC968AD}" presName="tx1" presStyleLbl="revTx" presStyleIdx="1" presStyleCnt="4"/>
      <dgm:spPr/>
    </dgm:pt>
    <dgm:pt modelId="{3DD26D83-3338-5446-8E0B-5886E90702BF}" type="pres">
      <dgm:prSet presAssocID="{3F832450-DD6A-48B9-A895-9F9FBAC968AD}" presName="vert1" presStyleCnt="0"/>
      <dgm:spPr/>
    </dgm:pt>
    <dgm:pt modelId="{6853F7B1-B870-9A47-9154-932A60E16DE0}" type="pres">
      <dgm:prSet presAssocID="{349E3EBF-88BF-463E-9B4C-A18A9D477603}" presName="thickLine" presStyleLbl="alignNode1" presStyleIdx="2" presStyleCnt="4"/>
      <dgm:spPr/>
    </dgm:pt>
    <dgm:pt modelId="{A2687E83-D31B-1F4F-8CB6-C53BF37E99B5}" type="pres">
      <dgm:prSet presAssocID="{349E3EBF-88BF-463E-9B4C-A18A9D477603}" presName="horz1" presStyleCnt="0"/>
      <dgm:spPr/>
    </dgm:pt>
    <dgm:pt modelId="{04F1B310-880D-8148-A349-A5E21F6D70B4}" type="pres">
      <dgm:prSet presAssocID="{349E3EBF-88BF-463E-9B4C-A18A9D477603}" presName="tx1" presStyleLbl="revTx" presStyleIdx="2" presStyleCnt="4"/>
      <dgm:spPr/>
    </dgm:pt>
    <dgm:pt modelId="{8AAE357A-8435-0D4B-AF2D-44BBBE598D9D}" type="pres">
      <dgm:prSet presAssocID="{349E3EBF-88BF-463E-9B4C-A18A9D477603}" presName="vert1" presStyleCnt="0"/>
      <dgm:spPr/>
    </dgm:pt>
    <dgm:pt modelId="{837B22D9-3709-994A-AD36-4488CF9DE617}" type="pres">
      <dgm:prSet presAssocID="{30274719-3231-4468-8D05-8B21187B0352}" presName="thickLine" presStyleLbl="alignNode1" presStyleIdx="3" presStyleCnt="4"/>
      <dgm:spPr/>
    </dgm:pt>
    <dgm:pt modelId="{59AFFBDC-A8A2-7F4B-B934-903C8A1E6AC8}" type="pres">
      <dgm:prSet presAssocID="{30274719-3231-4468-8D05-8B21187B0352}" presName="horz1" presStyleCnt="0"/>
      <dgm:spPr/>
    </dgm:pt>
    <dgm:pt modelId="{F8390931-1488-4947-BE0C-9C3ECDE1AA1E}" type="pres">
      <dgm:prSet presAssocID="{30274719-3231-4468-8D05-8B21187B0352}" presName="tx1" presStyleLbl="revTx" presStyleIdx="3" presStyleCnt="4" custFlipVert="0" custScaleY="2581"/>
      <dgm:spPr/>
    </dgm:pt>
    <dgm:pt modelId="{7A16DA60-E278-1045-8D1C-BA7EEEB8DD86}" type="pres">
      <dgm:prSet presAssocID="{30274719-3231-4468-8D05-8B21187B0352}" presName="vert1" presStyleCnt="0"/>
      <dgm:spPr/>
    </dgm:pt>
  </dgm:ptLst>
  <dgm:cxnLst>
    <dgm:cxn modelId="{FF9C4A0A-A2FF-454B-ABA8-9321679F42A4}" type="presOf" srcId="{9B88F6A1-0028-4719-A3F6-EF67EDD01AD1}" destId="{F83CB6CB-F83F-734C-B343-C19722EC5F5B}" srcOrd="0" destOrd="0" presId="urn:microsoft.com/office/officeart/2008/layout/LinedList"/>
    <dgm:cxn modelId="{6ADF1016-5049-4A01-B329-A35F06E750D6}" srcId="{9B88F6A1-0028-4719-A3F6-EF67EDD01AD1}" destId="{30274719-3231-4468-8D05-8B21187B0352}" srcOrd="3" destOrd="0" parTransId="{4F71AD18-6709-44F6-8074-0FFE00F6997E}" sibTransId="{6CF40B52-1D8B-49EC-AC47-2B2514BF4ECD}"/>
    <dgm:cxn modelId="{FEA52C4F-6560-4E6B-BB7B-0BD8AA04B35E}" srcId="{9B88F6A1-0028-4719-A3F6-EF67EDD01AD1}" destId="{651F12B3-0996-4F4C-96F7-AD5231094A02}" srcOrd="0" destOrd="0" parTransId="{24F429F8-CF8C-4FF9-941B-3F2B6113BA64}" sibTransId="{8286AA1E-90B2-473E-8451-4A2B781B039C}"/>
    <dgm:cxn modelId="{944A3751-AB87-0046-8295-21A7C95E3964}" type="presOf" srcId="{651F12B3-0996-4F4C-96F7-AD5231094A02}" destId="{E7C68365-557A-8E4E-B861-966709FA15DC}" srcOrd="0" destOrd="0" presId="urn:microsoft.com/office/officeart/2008/layout/LinedList"/>
    <dgm:cxn modelId="{65A2EB6A-31BD-4D4D-B3A3-AC9767BA0977}" type="presOf" srcId="{3F832450-DD6A-48B9-A895-9F9FBAC968AD}" destId="{0EA4B836-BC0E-1244-9718-3A9B7C18367A}" srcOrd="0" destOrd="0" presId="urn:microsoft.com/office/officeart/2008/layout/LinedList"/>
    <dgm:cxn modelId="{30B52D7A-5EFA-4729-A241-49B859DF05C4}" srcId="{9B88F6A1-0028-4719-A3F6-EF67EDD01AD1}" destId="{3F832450-DD6A-48B9-A895-9F9FBAC968AD}" srcOrd="1" destOrd="0" parTransId="{E4295B9C-C5DA-444C-B7BA-B21F6D566DF5}" sibTransId="{7CD41493-B7DA-4394-B9C4-CE6D7577A1E6}"/>
    <dgm:cxn modelId="{FCC162AC-1610-4C94-9902-9ECD4912C71F}" srcId="{9B88F6A1-0028-4719-A3F6-EF67EDD01AD1}" destId="{349E3EBF-88BF-463E-9B4C-A18A9D477603}" srcOrd="2" destOrd="0" parTransId="{9CAE7720-704E-46D8-AA3C-DF8B6A827F06}" sibTransId="{0D996067-47F1-44DE-8A52-DE788F17DEB4}"/>
    <dgm:cxn modelId="{902FA1CA-14CB-0C42-8CC7-5ECD6C30AA47}" type="presOf" srcId="{349E3EBF-88BF-463E-9B4C-A18A9D477603}" destId="{04F1B310-880D-8148-A349-A5E21F6D70B4}" srcOrd="0" destOrd="0" presId="urn:microsoft.com/office/officeart/2008/layout/LinedList"/>
    <dgm:cxn modelId="{93283FE7-1FB7-4543-9ED0-8C7C099A9AD4}" type="presOf" srcId="{30274719-3231-4468-8D05-8B21187B0352}" destId="{F8390931-1488-4947-BE0C-9C3ECDE1AA1E}" srcOrd="0" destOrd="0" presId="urn:microsoft.com/office/officeart/2008/layout/LinedList"/>
    <dgm:cxn modelId="{32BBAE43-359F-7449-955F-7623B176AE95}" type="presParOf" srcId="{F83CB6CB-F83F-734C-B343-C19722EC5F5B}" destId="{9AF9C7F3-F278-1C47-BA38-9713C9D97D43}" srcOrd="0" destOrd="0" presId="urn:microsoft.com/office/officeart/2008/layout/LinedList"/>
    <dgm:cxn modelId="{8DB2C7BC-4479-1B42-87B5-A79DA2644342}" type="presParOf" srcId="{F83CB6CB-F83F-734C-B343-C19722EC5F5B}" destId="{378C647E-3DB5-4348-98CF-3994B31660C1}" srcOrd="1" destOrd="0" presId="urn:microsoft.com/office/officeart/2008/layout/LinedList"/>
    <dgm:cxn modelId="{58AD30C9-089E-2348-9C42-F50A07016B02}" type="presParOf" srcId="{378C647E-3DB5-4348-98CF-3994B31660C1}" destId="{E7C68365-557A-8E4E-B861-966709FA15DC}" srcOrd="0" destOrd="0" presId="urn:microsoft.com/office/officeart/2008/layout/LinedList"/>
    <dgm:cxn modelId="{9B14D14D-8640-7347-AC86-16994FF5F938}" type="presParOf" srcId="{378C647E-3DB5-4348-98CF-3994B31660C1}" destId="{E62354D1-9DD6-6E42-8329-E31F2DE8CAE9}" srcOrd="1" destOrd="0" presId="urn:microsoft.com/office/officeart/2008/layout/LinedList"/>
    <dgm:cxn modelId="{6B7B4257-BAF8-4040-9FB0-0BED756FC2E8}" type="presParOf" srcId="{F83CB6CB-F83F-734C-B343-C19722EC5F5B}" destId="{FEC27AF9-B7C2-BF42-B0B3-D7E8B0DDDEE6}" srcOrd="2" destOrd="0" presId="urn:microsoft.com/office/officeart/2008/layout/LinedList"/>
    <dgm:cxn modelId="{C3B76D8A-F390-C646-9F1B-5437AA794077}" type="presParOf" srcId="{F83CB6CB-F83F-734C-B343-C19722EC5F5B}" destId="{37CCF8A0-930B-A546-BD93-93BA575E7D95}" srcOrd="3" destOrd="0" presId="urn:microsoft.com/office/officeart/2008/layout/LinedList"/>
    <dgm:cxn modelId="{F6A9E162-F8A7-5848-90EC-666345C3547F}" type="presParOf" srcId="{37CCF8A0-930B-A546-BD93-93BA575E7D95}" destId="{0EA4B836-BC0E-1244-9718-3A9B7C18367A}" srcOrd="0" destOrd="0" presId="urn:microsoft.com/office/officeart/2008/layout/LinedList"/>
    <dgm:cxn modelId="{24214879-16D6-3C45-8B1D-432CFA8BB7C9}" type="presParOf" srcId="{37CCF8A0-930B-A546-BD93-93BA575E7D95}" destId="{3DD26D83-3338-5446-8E0B-5886E90702BF}" srcOrd="1" destOrd="0" presId="urn:microsoft.com/office/officeart/2008/layout/LinedList"/>
    <dgm:cxn modelId="{C3087AEF-5301-E24E-A0E2-AE5AC56E93ED}" type="presParOf" srcId="{F83CB6CB-F83F-734C-B343-C19722EC5F5B}" destId="{6853F7B1-B870-9A47-9154-932A60E16DE0}" srcOrd="4" destOrd="0" presId="urn:microsoft.com/office/officeart/2008/layout/LinedList"/>
    <dgm:cxn modelId="{135ADADF-6CC3-1241-8A28-ABA17CEFAA19}" type="presParOf" srcId="{F83CB6CB-F83F-734C-B343-C19722EC5F5B}" destId="{A2687E83-D31B-1F4F-8CB6-C53BF37E99B5}" srcOrd="5" destOrd="0" presId="urn:microsoft.com/office/officeart/2008/layout/LinedList"/>
    <dgm:cxn modelId="{D395B581-F1F3-6546-8E9A-67055FC94495}" type="presParOf" srcId="{A2687E83-D31B-1F4F-8CB6-C53BF37E99B5}" destId="{04F1B310-880D-8148-A349-A5E21F6D70B4}" srcOrd="0" destOrd="0" presId="urn:microsoft.com/office/officeart/2008/layout/LinedList"/>
    <dgm:cxn modelId="{4D36C106-E3D6-DC40-9283-1067546F5A08}" type="presParOf" srcId="{A2687E83-D31B-1F4F-8CB6-C53BF37E99B5}" destId="{8AAE357A-8435-0D4B-AF2D-44BBBE598D9D}" srcOrd="1" destOrd="0" presId="urn:microsoft.com/office/officeart/2008/layout/LinedList"/>
    <dgm:cxn modelId="{58512BCB-7489-A84E-8EFC-48D77E19E4C4}" type="presParOf" srcId="{F83CB6CB-F83F-734C-B343-C19722EC5F5B}" destId="{837B22D9-3709-994A-AD36-4488CF9DE617}" srcOrd="6" destOrd="0" presId="urn:microsoft.com/office/officeart/2008/layout/LinedList"/>
    <dgm:cxn modelId="{A8C1E59A-6371-D94C-8A9B-EEAFD4C366E8}" type="presParOf" srcId="{F83CB6CB-F83F-734C-B343-C19722EC5F5B}" destId="{59AFFBDC-A8A2-7F4B-B934-903C8A1E6AC8}" srcOrd="7" destOrd="0" presId="urn:microsoft.com/office/officeart/2008/layout/LinedList"/>
    <dgm:cxn modelId="{4C7945DD-68FA-604E-A03B-ED2D1A2420B0}" type="presParOf" srcId="{59AFFBDC-A8A2-7F4B-B934-903C8A1E6AC8}" destId="{F8390931-1488-4947-BE0C-9C3ECDE1AA1E}" srcOrd="0" destOrd="0" presId="urn:microsoft.com/office/officeart/2008/layout/LinedList"/>
    <dgm:cxn modelId="{47BEB4EA-1ABA-D74C-B400-1A9CE933E8D5}" type="presParOf" srcId="{59AFFBDC-A8A2-7F4B-B934-903C8A1E6AC8}" destId="{7A16DA60-E278-1045-8D1C-BA7EEEB8DD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F79A2-6F4D-E649-AE92-F0B50B60333E}">
      <dsp:nvSpPr>
        <dsp:cNvPr id="0" name=""/>
        <dsp:cNvSpPr/>
      </dsp:nvSpPr>
      <dsp:spPr>
        <a:xfrm>
          <a:off x="0" y="4213"/>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3EB59-3B86-894B-A6E2-3E7283F74244}">
      <dsp:nvSpPr>
        <dsp:cNvPr id="0" name=""/>
        <dsp:cNvSpPr/>
      </dsp:nvSpPr>
      <dsp:spPr>
        <a:xfrm>
          <a:off x="0" y="4213"/>
          <a:ext cx="4558321" cy="2088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BE" sz="1700" kern="1200" dirty="0"/>
            <a:t>1. Les deux vitesses de la pensée</a:t>
          </a:r>
        </a:p>
        <a:p>
          <a:pPr marL="0" lvl="0" indent="0" algn="l" defTabSz="755650">
            <a:lnSpc>
              <a:spcPct val="90000"/>
            </a:lnSpc>
            <a:spcBef>
              <a:spcPct val="0"/>
            </a:spcBef>
            <a:spcAft>
              <a:spcPct val="35000"/>
            </a:spcAft>
            <a:buNone/>
          </a:pPr>
          <a:r>
            <a:rPr lang="en-US" sz="1700" kern="1200" dirty="0"/>
            <a:t>Kahneman, D. (2012). </a:t>
          </a:r>
          <a:r>
            <a:rPr lang="en-US" sz="1700" i="1" kern="1200" dirty="0"/>
            <a:t>Thinking, fast and slow</a:t>
          </a:r>
          <a:r>
            <a:rPr lang="en-US" sz="1700" kern="1200" dirty="0"/>
            <a:t>. </a:t>
          </a:r>
          <a:r>
            <a:rPr lang="fr-FR" sz="1700" kern="1200" dirty="0"/>
            <a:t>London: Penguin Books.</a:t>
          </a:r>
          <a:endParaRPr lang="fr-BE" sz="1700" i="1" kern="1200" dirty="0"/>
        </a:p>
        <a:p>
          <a:pPr marL="0" lvl="0" indent="0" algn="l" defTabSz="755650">
            <a:lnSpc>
              <a:spcPct val="90000"/>
            </a:lnSpc>
            <a:spcBef>
              <a:spcPct val="0"/>
            </a:spcBef>
            <a:spcAft>
              <a:spcPct val="35000"/>
            </a:spcAft>
            <a:buNone/>
          </a:pPr>
          <a:r>
            <a:rPr lang="fr-BE" sz="1700" kern="1200" dirty="0"/>
            <a:t>Critère de distinction: le niveau de conscience et d’intentionnalité </a:t>
          </a:r>
          <a:endParaRPr lang="en-US" sz="1700" kern="1200" dirty="0"/>
        </a:p>
      </dsp:txBody>
      <dsp:txXfrm>
        <a:off x="0" y="4213"/>
        <a:ext cx="4558321" cy="2088783"/>
      </dsp:txXfrm>
    </dsp:sp>
    <dsp:sp modelId="{3CCB467B-A0A0-F34A-99C7-7E9E0CE6EFC0}">
      <dsp:nvSpPr>
        <dsp:cNvPr id="0" name=""/>
        <dsp:cNvSpPr/>
      </dsp:nvSpPr>
      <dsp:spPr>
        <a:xfrm>
          <a:off x="0" y="2092997"/>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8918B-444B-9140-BCF8-5518864E6029}">
      <dsp:nvSpPr>
        <dsp:cNvPr id="0" name=""/>
        <dsp:cNvSpPr/>
      </dsp:nvSpPr>
      <dsp:spPr>
        <a:xfrm>
          <a:off x="0" y="2092997"/>
          <a:ext cx="4558321" cy="2031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BE" sz="1700" kern="1200" dirty="0"/>
            <a:t>2. Comportement orienté vers un but ou habituel</a:t>
          </a:r>
        </a:p>
        <a:p>
          <a:pPr marL="0" lvl="0" indent="0" algn="l" defTabSz="755650">
            <a:lnSpc>
              <a:spcPct val="90000"/>
            </a:lnSpc>
            <a:spcBef>
              <a:spcPct val="0"/>
            </a:spcBef>
            <a:spcAft>
              <a:spcPct val="35000"/>
            </a:spcAft>
            <a:buNone/>
          </a:pPr>
          <a:r>
            <a:rPr lang="fr-BE" sz="1700" i="1" kern="1200" dirty="0"/>
            <a:t>Dickinson A. 1985. Actions and habits: the </a:t>
          </a:r>
          <a:r>
            <a:rPr lang="fr-BE" sz="1700" i="1" kern="1200" dirty="0" err="1"/>
            <a:t>development</a:t>
          </a:r>
          <a:r>
            <a:rPr lang="fr-BE" sz="1700" i="1" kern="1200" dirty="0"/>
            <a:t> of </a:t>
          </a:r>
          <a:r>
            <a:rPr lang="fr-BE" sz="1700" i="1" kern="1200" dirty="0" err="1"/>
            <a:t>behavioural</a:t>
          </a:r>
          <a:r>
            <a:rPr lang="fr-BE" sz="1700" i="1" kern="1200" dirty="0"/>
            <a:t> </a:t>
          </a:r>
          <a:r>
            <a:rPr lang="fr-BE" sz="1700" i="1" kern="1200" dirty="0" err="1"/>
            <a:t>autonomy</a:t>
          </a:r>
          <a:r>
            <a:rPr lang="fr-BE" sz="1700" i="1" kern="1200" dirty="0"/>
            <a:t>. Phil. Trans. R. Soc. </a:t>
          </a:r>
          <a:r>
            <a:rPr lang="fr-BE" sz="1700" i="1" kern="1200" dirty="0" err="1"/>
            <a:t>Lond</a:t>
          </a:r>
          <a:r>
            <a:rPr lang="fr-BE" sz="1700" i="1" kern="1200" dirty="0"/>
            <a:t>. B 308, 67–78</a:t>
          </a:r>
        </a:p>
        <a:p>
          <a:pPr marL="0" lvl="0" indent="0" algn="l" defTabSz="755650">
            <a:lnSpc>
              <a:spcPct val="90000"/>
            </a:lnSpc>
            <a:spcBef>
              <a:spcPct val="0"/>
            </a:spcBef>
            <a:spcAft>
              <a:spcPct val="35000"/>
            </a:spcAft>
            <a:buNone/>
          </a:pPr>
          <a:r>
            <a:rPr lang="en-US" sz="1700" kern="1200" dirty="0" err="1"/>
            <a:t>Critère</a:t>
          </a:r>
          <a:r>
            <a:rPr lang="en-US" sz="1700" kern="1200" dirty="0"/>
            <a:t> de distinction: la </a:t>
          </a:r>
          <a:r>
            <a:rPr lang="en-US" sz="1700" kern="1200" dirty="0" err="1"/>
            <a:t>sensibilité</a:t>
          </a:r>
          <a:r>
            <a:rPr lang="en-US" sz="1700" kern="1200" dirty="0"/>
            <a:t> </a:t>
          </a:r>
          <a:r>
            <a:rPr lang="en-US" sz="1700" kern="1200" dirty="0" err="1"/>
            <a:t>à</a:t>
          </a:r>
          <a:r>
            <a:rPr lang="en-US" sz="1700" kern="1200" dirty="0"/>
            <a:t> la </a:t>
          </a:r>
          <a:r>
            <a:rPr lang="en-US" sz="1700" kern="1200" dirty="0" err="1"/>
            <a:t>dévaluation</a:t>
          </a:r>
          <a:r>
            <a:rPr lang="en-US" sz="1700" kern="1200" dirty="0"/>
            <a:t> </a:t>
          </a:r>
        </a:p>
      </dsp:txBody>
      <dsp:txXfrm>
        <a:off x="0" y="2092997"/>
        <a:ext cx="4558321" cy="2031434"/>
      </dsp:txXfrm>
    </dsp:sp>
    <dsp:sp modelId="{3B1E1BA6-BFA3-144F-AE7D-F2066AD0D4B5}">
      <dsp:nvSpPr>
        <dsp:cNvPr id="0" name=""/>
        <dsp:cNvSpPr/>
      </dsp:nvSpPr>
      <dsp:spPr>
        <a:xfrm>
          <a:off x="0" y="5401051"/>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6208C-02B7-E14E-AFC3-A3967B9AF266}">
      <dsp:nvSpPr>
        <dsp:cNvPr id="0" name=""/>
        <dsp:cNvSpPr/>
      </dsp:nvSpPr>
      <dsp:spPr>
        <a:xfrm>
          <a:off x="0" y="4124432"/>
          <a:ext cx="4567238" cy="1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US" sz="500" kern="1200" dirty="0"/>
        </a:p>
      </dsp:txBody>
      <dsp:txXfrm>
        <a:off x="0" y="4124432"/>
        <a:ext cx="4567238" cy="118135"/>
      </dsp:txXfrm>
    </dsp:sp>
    <dsp:sp modelId="{4FD34AFC-99C8-664C-827F-DED3716794A9}">
      <dsp:nvSpPr>
        <dsp:cNvPr id="0" name=""/>
        <dsp:cNvSpPr/>
      </dsp:nvSpPr>
      <dsp:spPr>
        <a:xfrm>
          <a:off x="0" y="5275722"/>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135B8-8D17-AA4F-93BD-02F370D28C22}">
      <dsp:nvSpPr>
        <dsp:cNvPr id="0" name=""/>
        <dsp:cNvSpPr/>
      </dsp:nvSpPr>
      <dsp:spPr>
        <a:xfrm>
          <a:off x="0" y="4242567"/>
          <a:ext cx="4567238" cy="80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dirty="0"/>
        </a:p>
      </dsp:txBody>
      <dsp:txXfrm>
        <a:off x="0" y="4242567"/>
        <a:ext cx="4567238" cy="808978"/>
      </dsp:txXfrm>
    </dsp:sp>
    <dsp:sp modelId="{71125709-0A80-0E4A-A593-6386149FF337}">
      <dsp:nvSpPr>
        <dsp:cNvPr id="0" name=""/>
        <dsp:cNvSpPr/>
      </dsp:nvSpPr>
      <dsp:spPr>
        <a:xfrm>
          <a:off x="0" y="5526562"/>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5BED4-1FA1-0047-B120-695CC60670DD}">
      <dsp:nvSpPr>
        <dsp:cNvPr id="0" name=""/>
        <dsp:cNvSpPr/>
      </dsp:nvSpPr>
      <dsp:spPr>
        <a:xfrm>
          <a:off x="0" y="5051546"/>
          <a:ext cx="4567238" cy="80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dirty="0"/>
        </a:p>
      </dsp:txBody>
      <dsp:txXfrm>
        <a:off x="0" y="5051546"/>
        <a:ext cx="4567238" cy="8089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003B7-50FB-E14E-B3BA-FD455A98F0D9}">
      <dsp:nvSpPr>
        <dsp:cNvPr id="0" name=""/>
        <dsp:cNvSpPr/>
      </dsp:nvSpPr>
      <dsp:spPr>
        <a:xfrm>
          <a:off x="0" y="0"/>
          <a:ext cx="4567238"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5427BCC-0D71-5E4D-8E6A-0BD970BB455C}">
      <dsp:nvSpPr>
        <dsp:cNvPr id="0" name=""/>
        <dsp:cNvSpPr/>
      </dsp:nvSpPr>
      <dsp:spPr>
        <a:xfrm>
          <a:off x="0" y="0"/>
          <a:ext cx="45672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r-BE" sz="2700" kern="1200" dirty="0"/>
            <a:t>Si les associations sans modèle sont affaiblies, en raison de neuro-interventions, les associations basées sur un modèle pourraient être plus déterminantes</a:t>
          </a:r>
          <a:endParaRPr lang="en-US" sz="2700" kern="1200" dirty="0"/>
        </a:p>
      </dsp:txBody>
      <dsp:txXfrm>
        <a:off x="0" y="0"/>
        <a:ext cx="4567238" cy="2786062"/>
      </dsp:txXfrm>
    </dsp:sp>
    <dsp:sp modelId="{1431E090-303E-ED47-B6B1-B540B72397E0}">
      <dsp:nvSpPr>
        <dsp:cNvPr id="0" name=""/>
        <dsp:cNvSpPr/>
      </dsp:nvSpPr>
      <dsp:spPr>
        <a:xfrm>
          <a:off x="0" y="2786062"/>
          <a:ext cx="4567238"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129EBE2-B9D1-2A46-B04F-5E567D26D2A5}">
      <dsp:nvSpPr>
        <dsp:cNvPr id="0" name=""/>
        <dsp:cNvSpPr/>
      </dsp:nvSpPr>
      <dsp:spPr>
        <a:xfrm>
          <a:off x="0" y="2786062"/>
          <a:ext cx="45672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r-BE" sz="2700" kern="1200" dirty="0"/>
            <a:t>Exigeant ainsi des interventions cliniques appropriées visant à atténuer la force de ces associations</a:t>
          </a:r>
          <a:endParaRPr lang="en-US" sz="2700" kern="1200" dirty="0"/>
        </a:p>
      </dsp:txBody>
      <dsp:txXfrm>
        <a:off x="0" y="2786062"/>
        <a:ext cx="4567238" cy="2786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B41DD-C0E2-B14B-A9B8-0CA0CD4E7915}">
      <dsp:nvSpPr>
        <dsp:cNvPr id="0" name=""/>
        <dsp:cNvSpPr/>
      </dsp:nvSpPr>
      <dsp:spPr>
        <a:xfrm>
          <a:off x="0" y="1813"/>
          <a:ext cx="4567238" cy="0"/>
        </a:xfrm>
        <a:prstGeom prst="lin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D2E0B1C-634B-0243-B290-3EF982CC7EF5}">
      <dsp:nvSpPr>
        <dsp:cNvPr id="0" name=""/>
        <dsp:cNvSpPr/>
      </dsp:nvSpPr>
      <dsp:spPr>
        <a:xfrm>
          <a:off x="0" y="1813"/>
          <a:ext cx="4567238" cy="131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FR" sz="2600" kern="1200" noProof="0" dirty="0"/>
            <a:t>Les systèmes OVB sont flexibles mais plus couteux en ressources cognitives</a:t>
          </a:r>
        </a:p>
      </dsp:txBody>
      <dsp:txXfrm>
        <a:off x="0" y="1813"/>
        <a:ext cx="4567238" cy="1316849"/>
      </dsp:txXfrm>
    </dsp:sp>
    <dsp:sp modelId="{8AC79FCC-CA18-DB42-9F93-32361375C59E}">
      <dsp:nvSpPr>
        <dsp:cNvPr id="0" name=""/>
        <dsp:cNvSpPr/>
      </dsp:nvSpPr>
      <dsp:spPr>
        <a:xfrm>
          <a:off x="0" y="2486143"/>
          <a:ext cx="4567238" cy="0"/>
        </a:xfrm>
        <a:prstGeom prst="lin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FCFCC94-8ACD-F745-B847-E35F737A4F9B}">
      <dsp:nvSpPr>
        <dsp:cNvPr id="0" name=""/>
        <dsp:cNvSpPr/>
      </dsp:nvSpPr>
      <dsp:spPr>
        <a:xfrm>
          <a:off x="0" y="1318663"/>
          <a:ext cx="4567238" cy="131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fr-FR" sz="2600" kern="1200" noProof="0" dirty="0"/>
        </a:p>
      </dsp:txBody>
      <dsp:txXfrm>
        <a:off x="0" y="1318663"/>
        <a:ext cx="4567238" cy="1316849"/>
      </dsp:txXfrm>
    </dsp:sp>
    <dsp:sp modelId="{FAE1696F-67A6-354E-A8B1-786B177AD12F}">
      <dsp:nvSpPr>
        <dsp:cNvPr id="0" name=""/>
        <dsp:cNvSpPr/>
      </dsp:nvSpPr>
      <dsp:spPr>
        <a:xfrm>
          <a:off x="0" y="2635513"/>
          <a:ext cx="4567238" cy="0"/>
        </a:xfrm>
        <a:prstGeom prst="lin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8F4D65C-03DA-9D43-A1D6-C765FBCC24F9}">
      <dsp:nvSpPr>
        <dsp:cNvPr id="0" name=""/>
        <dsp:cNvSpPr/>
      </dsp:nvSpPr>
      <dsp:spPr>
        <a:xfrm>
          <a:off x="0" y="2635513"/>
          <a:ext cx="4562777" cy="277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FR" sz="2600" kern="1200" noProof="0" dirty="0"/>
            <a:t>Effets délétères de la durée d’utilisation et effets délétères du stress aigu et accumulé ainsi que de la charge en mémoire de travail </a:t>
          </a:r>
        </a:p>
      </dsp:txBody>
      <dsp:txXfrm>
        <a:off x="0" y="2635513"/>
        <a:ext cx="4562777" cy="2770599"/>
      </dsp:txXfrm>
    </dsp:sp>
    <dsp:sp modelId="{2A720787-806D-114B-A6FA-63C25B21D301}">
      <dsp:nvSpPr>
        <dsp:cNvPr id="0" name=""/>
        <dsp:cNvSpPr/>
      </dsp:nvSpPr>
      <dsp:spPr>
        <a:xfrm>
          <a:off x="0" y="5406113"/>
          <a:ext cx="4567238" cy="0"/>
        </a:xfrm>
        <a:prstGeom prst="lin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947B62C-B31E-C149-B6B7-F366BC5E8CDD}">
      <dsp:nvSpPr>
        <dsp:cNvPr id="0" name=""/>
        <dsp:cNvSpPr/>
      </dsp:nvSpPr>
      <dsp:spPr>
        <a:xfrm flipV="1">
          <a:off x="0" y="5406113"/>
          <a:ext cx="4567238" cy="164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endParaRPr lang="fr-FR" sz="700" kern="1200" noProof="0" dirty="0"/>
        </a:p>
      </dsp:txBody>
      <dsp:txXfrm rot="10800000">
        <a:off x="0" y="5406113"/>
        <a:ext cx="4567238" cy="164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F79A2-6F4D-E649-AE92-F0B50B60333E}">
      <dsp:nvSpPr>
        <dsp:cNvPr id="0" name=""/>
        <dsp:cNvSpPr/>
      </dsp:nvSpPr>
      <dsp:spPr>
        <a:xfrm>
          <a:off x="0" y="1552"/>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3EB59-3B86-894B-A6E2-3E7283F74244}">
      <dsp:nvSpPr>
        <dsp:cNvPr id="0" name=""/>
        <dsp:cNvSpPr/>
      </dsp:nvSpPr>
      <dsp:spPr>
        <a:xfrm>
          <a:off x="0" y="1552"/>
          <a:ext cx="4567238" cy="136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Des </a:t>
          </a:r>
          <a:r>
            <a:rPr lang="en-US" sz="2100" kern="1200" dirty="0" err="1"/>
            <a:t>comportements</a:t>
          </a:r>
          <a:r>
            <a:rPr lang="en-US" sz="2100" kern="1200" dirty="0"/>
            <a:t> </a:t>
          </a:r>
          <a:r>
            <a:rPr lang="en-US" sz="2100" kern="1200" dirty="0" err="1"/>
            <a:t>peuvent</a:t>
          </a:r>
          <a:r>
            <a:rPr lang="en-US" sz="2100" kern="1200" dirty="0"/>
            <a:t> se </a:t>
          </a:r>
          <a:r>
            <a:rPr lang="en-US" sz="2100" kern="1200" dirty="0" err="1"/>
            <a:t>maintenir</a:t>
          </a:r>
          <a:r>
            <a:rPr lang="en-US" sz="2100" kern="1200" dirty="0"/>
            <a:t> </a:t>
          </a:r>
          <a:r>
            <a:rPr lang="en-US" sz="2100" kern="1200" dirty="0" err="1"/>
            <a:t>en</a:t>
          </a:r>
          <a:r>
            <a:rPr lang="en-US" sz="2100" kern="1200" dirty="0"/>
            <a:t> </a:t>
          </a:r>
          <a:r>
            <a:rPr lang="en-US" sz="2100" kern="1200" dirty="0" err="1"/>
            <a:t>l'absence</a:t>
          </a:r>
          <a:r>
            <a:rPr lang="en-US" sz="2100" kern="1200" dirty="0"/>
            <a:t> d’un </a:t>
          </a:r>
          <a:r>
            <a:rPr lang="en-US" sz="2100" kern="1200" dirty="0" err="1"/>
            <a:t>renforcement</a:t>
          </a:r>
          <a:r>
            <a:rPr lang="en-US" sz="2100" kern="1200" dirty="0"/>
            <a:t> </a:t>
          </a:r>
        </a:p>
      </dsp:txBody>
      <dsp:txXfrm>
        <a:off x="0" y="1552"/>
        <a:ext cx="4567238" cy="1369904"/>
      </dsp:txXfrm>
    </dsp:sp>
    <dsp:sp modelId="{3CCB467B-A0A0-F34A-99C7-7E9E0CE6EFC0}">
      <dsp:nvSpPr>
        <dsp:cNvPr id="0" name=""/>
        <dsp:cNvSpPr/>
      </dsp:nvSpPr>
      <dsp:spPr>
        <a:xfrm>
          <a:off x="0" y="1371457"/>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8918B-444B-9140-BCF8-5518864E6029}">
      <dsp:nvSpPr>
        <dsp:cNvPr id="0" name=""/>
        <dsp:cNvSpPr/>
      </dsp:nvSpPr>
      <dsp:spPr>
        <a:xfrm>
          <a:off x="0" y="1371457"/>
          <a:ext cx="4567238" cy="136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Certaines actions ne demandent pas à notre cerveau de générer des inférences probabilistes relatives aux récompenses </a:t>
          </a:r>
          <a:endParaRPr lang="en-US" sz="2100" kern="1200" dirty="0"/>
        </a:p>
      </dsp:txBody>
      <dsp:txXfrm>
        <a:off x="0" y="1371457"/>
        <a:ext cx="4567238" cy="1369904"/>
      </dsp:txXfrm>
    </dsp:sp>
    <dsp:sp modelId="{3B1E1BA6-BFA3-144F-AE7D-F2066AD0D4B5}">
      <dsp:nvSpPr>
        <dsp:cNvPr id="0" name=""/>
        <dsp:cNvSpPr/>
      </dsp:nvSpPr>
      <dsp:spPr>
        <a:xfrm>
          <a:off x="0" y="2741362"/>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6208C-02B7-E14E-AFC3-A3967B9AF266}">
      <dsp:nvSpPr>
        <dsp:cNvPr id="0" name=""/>
        <dsp:cNvSpPr/>
      </dsp:nvSpPr>
      <dsp:spPr>
        <a:xfrm>
          <a:off x="0" y="2741362"/>
          <a:ext cx="4567238" cy="136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Exemples de comportements compulsifs: SUD, AUD, GUD, ED, </a:t>
          </a:r>
          <a:r>
            <a:rPr lang="fr-BE" sz="2100" kern="1200" dirty="0" err="1"/>
            <a:t>Tourette’s</a:t>
          </a:r>
          <a:r>
            <a:rPr lang="fr-BE" sz="2100" kern="1200" dirty="0"/>
            <a:t> syndrome, TOC</a:t>
          </a:r>
          <a:endParaRPr lang="en-US" sz="2100" kern="1200" dirty="0"/>
        </a:p>
      </dsp:txBody>
      <dsp:txXfrm>
        <a:off x="0" y="2741362"/>
        <a:ext cx="4567238" cy="1369904"/>
      </dsp:txXfrm>
    </dsp:sp>
    <dsp:sp modelId="{4FD34AFC-99C8-664C-827F-DED3716794A9}">
      <dsp:nvSpPr>
        <dsp:cNvPr id="0" name=""/>
        <dsp:cNvSpPr/>
      </dsp:nvSpPr>
      <dsp:spPr>
        <a:xfrm>
          <a:off x="0" y="4111267"/>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135B8-8D17-AA4F-93BD-02F370D28C22}">
      <dsp:nvSpPr>
        <dsp:cNvPr id="0" name=""/>
        <dsp:cNvSpPr/>
      </dsp:nvSpPr>
      <dsp:spPr>
        <a:xfrm>
          <a:off x="0" y="4111267"/>
          <a:ext cx="4567238" cy="136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Un mécanisme cible: La réduction du contrôle d’action OVB</a:t>
          </a:r>
          <a:endParaRPr lang="en-US" sz="2100" kern="1200" dirty="0"/>
        </a:p>
      </dsp:txBody>
      <dsp:txXfrm>
        <a:off x="0" y="4111267"/>
        <a:ext cx="4567238" cy="1369904"/>
      </dsp:txXfrm>
    </dsp:sp>
    <dsp:sp modelId="{71125709-0A80-0E4A-A593-6386149FF337}">
      <dsp:nvSpPr>
        <dsp:cNvPr id="0" name=""/>
        <dsp:cNvSpPr/>
      </dsp:nvSpPr>
      <dsp:spPr>
        <a:xfrm>
          <a:off x="0" y="5481172"/>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5BED4-1FA1-0047-B120-695CC60670DD}">
      <dsp:nvSpPr>
        <dsp:cNvPr id="0" name=""/>
        <dsp:cNvSpPr/>
      </dsp:nvSpPr>
      <dsp:spPr>
        <a:xfrm>
          <a:off x="0" y="5481172"/>
          <a:ext cx="4567238" cy="89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US" sz="500" kern="1200" dirty="0"/>
        </a:p>
      </dsp:txBody>
      <dsp:txXfrm>
        <a:off x="0" y="5481172"/>
        <a:ext cx="4567238" cy="89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8A40B-CD1E-A648-B2C3-DD7B7BCE42C1}">
      <dsp:nvSpPr>
        <dsp:cNvPr id="0" name=""/>
        <dsp:cNvSpPr/>
      </dsp:nvSpPr>
      <dsp:spPr>
        <a:xfrm>
          <a:off x="0" y="2720"/>
          <a:ext cx="456723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4C0B6-70B8-914E-9ADC-DF5F827DEA2B}">
      <dsp:nvSpPr>
        <dsp:cNvPr id="0" name=""/>
        <dsp:cNvSpPr/>
      </dsp:nvSpPr>
      <dsp:spPr>
        <a:xfrm>
          <a:off x="0" y="2720"/>
          <a:ext cx="45672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BE" sz="2300" kern="1200" dirty="0"/>
            <a:t>En raison de biais cognitifs, le comportement demeure OVB</a:t>
          </a:r>
          <a:endParaRPr lang="en-US" sz="2300" kern="1200" dirty="0"/>
        </a:p>
      </dsp:txBody>
      <dsp:txXfrm>
        <a:off x="0" y="2720"/>
        <a:ext cx="4567238" cy="1855561"/>
      </dsp:txXfrm>
    </dsp:sp>
    <dsp:sp modelId="{B7272C16-49BF-BD4C-9E28-FEF6FD8DB714}">
      <dsp:nvSpPr>
        <dsp:cNvPr id="0" name=""/>
        <dsp:cNvSpPr/>
      </dsp:nvSpPr>
      <dsp:spPr>
        <a:xfrm>
          <a:off x="0" y="1858281"/>
          <a:ext cx="456723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C4886-4063-7140-851B-BBD6124413AA}">
      <dsp:nvSpPr>
        <dsp:cNvPr id="0" name=""/>
        <dsp:cNvSpPr/>
      </dsp:nvSpPr>
      <dsp:spPr>
        <a:xfrm>
          <a:off x="0" y="1858281"/>
          <a:ext cx="45672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err="1"/>
            <a:t>L’utilité</a:t>
          </a:r>
          <a:r>
            <a:rPr lang="en-US" sz="2300" kern="1200" dirty="0"/>
            <a:t> </a:t>
          </a:r>
          <a:r>
            <a:rPr lang="en-US" sz="2300" kern="1200" dirty="0" err="1"/>
            <a:t>marginale</a:t>
          </a:r>
          <a:r>
            <a:rPr lang="en-US" sz="2300" kern="1200" dirty="0"/>
            <a:t> du </a:t>
          </a:r>
          <a:r>
            <a:rPr lang="en-US" sz="2300" kern="1200" dirty="0" err="1"/>
            <a:t>comportement</a:t>
          </a:r>
          <a:r>
            <a:rPr lang="en-US" sz="2300" kern="1200" dirty="0"/>
            <a:t> </a:t>
          </a:r>
          <a:r>
            <a:rPr lang="en-US" sz="2300" kern="1200" dirty="0" err="1"/>
            <a:t>demeure</a:t>
          </a:r>
          <a:r>
            <a:rPr lang="en-US" sz="2300" kern="1200" dirty="0"/>
            <a:t> </a:t>
          </a:r>
          <a:r>
            <a:rPr lang="en-US" sz="2300" kern="1200" dirty="0" err="1"/>
            <a:t>importante</a:t>
          </a:r>
          <a:r>
            <a:rPr lang="en-US" sz="2300" kern="1200" dirty="0"/>
            <a:t> (</a:t>
          </a:r>
          <a:r>
            <a:rPr lang="en-US" sz="2300" kern="1200" dirty="0" err="1"/>
            <a:t>voir</a:t>
          </a:r>
          <a:r>
            <a:rPr lang="en-US" sz="2300" kern="1200" dirty="0"/>
            <a:t> la notion </a:t>
          </a:r>
          <a:r>
            <a:rPr lang="en-US" sz="2300" kern="1200" dirty="0" err="1"/>
            <a:t>d’addiction</a:t>
          </a:r>
          <a:r>
            <a:rPr lang="en-US" sz="2300" kern="1200" dirty="0"/>
            <a:t> </a:t>
          </a:r>
          <a:r>
            <a:rPr lang="en-US" sz="2300" kern="1200" dirty="0" err="1"/>
            <a:t>rationnelle</a:t>
          </a:r>
          <a:r>
            <a:rPr lang="en-US" sz="2300" kern="1200" dirty="0"/>
            <a:t>, Becker)</a:t>
          </a:r>
        </a:p>
      </dsp:txBody>
      <dsp:txXfrm>
        <a:off x="0" y="1858281"/>
        <a:ext cx="4567238" cy="1855561"/>
      </dsp:txXfrm>
    </dsp:sp>
    <dsp:sp modelId="{BB4A0AE9-2CDC-8B4F-BE24-A9B4B020DE64}">
      <dsp:nvSpPr>
        <dsp:cNvPr id="0" name=""/>
        <dsp:cNvSpPr/>
      </dsp:nvSpPr>
      <dsp:spPr>
        <a:xfrm>
          <a:off x="0" y="3713843"/>
          <a:ext cx="456723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65A927-4E15-7B49-8BA0-BB4B212401A0}">
      <dsp:nvSpPr>
        <dsp:cNvPr id="0" name=""/>
        <dsp:cNvSpPr/>
      </dsp:nvSpPr>
      <dsp:spPr>
        <a:xfrm>
          <a:off x="0" y="3713843"/>
          <a:ext cx="45672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BE" sz="2300" kern="1200" dirty="0"/>
            <a:t>Elle est en lien avec des tentatives de réduction de la probabilité de l’apparition d’une menace ou plus généralement elle procure du soulagement. </a:t>
          </a:r>
          <a:endParaRPr lang="en-US" sz="2300" kern="1200" dirty="0"/>
        </a:p>
      </dsp:txBody>
      <dsp:txXfrm>
        <a:off x="0" y="3713843"/>
        <a:ext cx="4567238" cy="18555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A0EB2-0685-CF4F-A5A0-51053F4D3A4A}">
      <dsp:nvSpPr>
        <dsp:cNvPr id="0" name=""/>
        <dsp:cNvSpPr/>
      </dsp:nvSpPr>
      <dsp:spPr>
        <a:xfrm>
          <a:off x="0" y="2720"/>
          <a:ext cx="4567238"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FC4D0CB-2B3B-9741-8A90-CEC3C4CAA877}">
      <dsp:nvSpPr>
        <dsp:cNvPr id="0" name=""/>
        <dsp:cNvSpPr/>
      </dsp:nvSpPr>
      <dsp:spPr>
        <a:xfrm>
          <a:off x="0" y="2720"/>
          <a:ext cx="45672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Les CC ne proviennent pas d’une erreur d’attribution de valeur</a:t>
          </a:r>
        </a:p>
        <a:p>
          <a:pPr marL="0" lvl="0" indent="0" algn="l" defTabSz="933450">
            <a:lnSpc>
              <a:spcPct val="90000"/>
            </a:lnSpc>
            <a:spcBef>
              <a:spcPct val="0"/>
            </a:spcBef>
            <a:spcAft>
              <a:spcPct val="35000"/>
            </a:spcAft>
            <a:buNone/>
          </a:pPr>
          <a:r>
            <a:rPr lang="fr-BE" sz="2100" kern="1200" dirty="0"/>
            <a:t>Environ </a:t>
          </a:r>
          <a:r>
            <a:rPr lang="fr-BE" sz="2100" b="0" i="0" u="none" kern="1200" dirty="0"/>
            <a:t>40% des patients avec CC (</a:t>
          </a:r>
          <a:r>
            <a:rPr lang="fr-BE" sz="2100" b="0" i="0" u="none" kern="1200" dirty="0" err="1"/>
            <a:t>e.g</a:t>
          </a:r>
          <a:r>
            <a:rPr lang="fr-BE" sz="2100" b="0" i="0" u="none" kern="1200" dirty="0"/>
            <a:t>., TOC) ne répondent pas de manière satisfaisante aux traitements existants</a:t>
          </a:r>
          <a:endParaRPr lang="en-US" sz="2100" kern="1200" dirty="0"/>
        </a:p>
      </dsp:txBody>
      <dsp:txXfrm>
        <a:off x="0" y="2720"/>
        <a:ext cx="4567238" cy="1855561"/>
      </dsp:txXfrm>
    </dsp:sp>
    <dsp:sp modelId="{FD8FA5F6-26D0-9E48-801A-9A98CCE034D8}">
      <dsp:nvSpPr>
        <dsp:cNvPr id="0" name=""/>
        <dsp:cNvSpPr/>
      </dsp:nvSpPr>
      <dsp:spPr>
        <a:xfrm>
          <a:off x="0" y="1858281"/>
          <a:ext cx="4567238"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D74F96F-3A69-9648-B951-109CF168CFCB}">
      <dsp:nvSpPr>
        <dsp:cNvPr id="0" name=""/>
        <dsp:cNvSpPr/>
      </dsp:nvSpPr>
      <dsp:spPr>
        <a:xfrm>
          <a:off x="0" y="1858281"/>
          <a:ext cx="45672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Le déficit concerne la capacité à exercer un contrôle suffisant sur les actions automatiques (p.ex., l’inhibition intentionnelle de la réponse dominante)</a:t>
          </a:r>
          <a:endParaRPr lang="en-US" sz="2100" kern="1200" dirty="0"/>
        </a:p>
      </dsp:txBody>
      <dsp:txXfrm>
        <a:off x="0" y="1858281"/>
        <a:ext cx="4567238" cy="1855561"/>
      </dsp:txXfrm>
    </dsp:sp>
    <dsp:sp modelId="{6414BA31-D618-B449-8DE0-00833125B749}">
      <dsp:nvSpPr>
        <dsp:cNvPr id="0" name=""/>
        <dsp:cNvSpPr/>
      </dsp:nvSpPr>
      <dsp:spPr>
        <a:xfrm>
          <a:off x="0" y="3713843"/>
          <a:ext cx="4567238"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ACCD71F-E817-9342-AE4F-24906DB8244E}">
      <dsp:nvSpPr>
        <dsp:cNvPr id="0" name=""/>
        <dsp:cNvSpPr/>
      </dsp:nvSpPr>
      <dsp:spPr>
        <a:xfrm>
          <a:off x="0" y="3713843"/>
          <a:ext cx="45672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Et ces actions automatiques survivent en raison de déficits d’apprentissage liés à la mise à jour en fonction du calcul de l’utilité (p.ex., le processus de dévaluation)</a:t>
          </a:r>
          <a:endParaRPr lang="en-US" sz="2100" i="1" kern="1200" dirty="0"/>
        </a:p>
      </dsp:txBody>
      <dsp:txXfrm>
        <a:off x="0" y="3713843"/>
        <a:ext cx="4567238" cy="18555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02364-0DE8-4940-8BDB-F9685A59E2DF}">
      <dsp:nvSpPr>
        <dsp:cNvPr id="0" name=""/>
        <dsp:cNvSpPr/>
      </dsp:nvSpPr>
      <dsp:spPr>
        <a:xfrm>
          <a:off x="0" y="0"/>
          <a:ext cx="4567238"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E415F52-1351-8245-ADEF-D7F9BA170CF4}">
      <dsp:nvSpPr>
        <dsp:cNvPr id="0" name=""/>
        <dsp:cNvSpPr/>
      </dsp:nvSpPr>
      <dsp:spPr>
        <a:xfrm>
          <a:off x="0" y="0"/>
          <a:ext cx="45672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Un mode habituel de réponse peut être entravé chez les rongeurs par des lésions cérébrales touchant des structures précises (p.ex., </a:t>
          </a:r>
          <a:r>
            <a:rPr lang="fr-BE" sz="2100" kern="1200" dirty="0" err="1"/>
            <a:t>putamen</a:t>
          </a:r>
          <a:r>
            <a:rPr lang="fr-BE" sz="2100" kern="1200" dirty="0"/>
            <a:t>)</a:t>
          </a:r>
          <a:endParaRPr lang="en-US" sz="2100" kern="1200" dirty="0"/>
        </a:p>
      </dsp:txBody>
      <dsp:txXfrm>
        <a:off x="0" y="0"/>
        <a:ext cx="4567238" cy="1393031"/>
      </dsp:txXfrm>
    </dsp:sp>
    <dsp:sp modelId="{001B9BAD-DA6B-3442-9D6B-41FF03770B5C}">
      <dsp:nvSpPr>
        <dsp:cNvPr id="0" name=""/>
        <dsp:cNvSpPr/>
      </dsp:nvSpPr>
      <dsp:spPr>
        <a:xfrm>
          <a:off x="0" y="1393031"/>
          <a:ext cx="4567238" cy="0"/>
        </a:xfrm>
        <a:prstGeom prst="line">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w="9525" cap="flat" cmpd="sng" algn="ctr">
          <a:solidFill>
            <a:schemeClr val="accent2">
              <a:hueOff val="1560506"/>
              <a:satOff val="-1946"/>
              <a:lumOff val="45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6214909-9B93-E04B-B78B-A1ED065D9D4D}">
      <dsp:nvSpPr>
        <dsp:cNvPr id="0" name=""/>
        <dsp:cNvSpPr/>
      </dsp:nvSpPr>
      <dsp:spPr>
        <a:xfrm>
          <a:off x="0" y="1393031"/>
          <a:ext cx="45672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En revanche, cette même lésion préserve l’acquisition d’un comportement OVB (sensibilité aux dévaluations)</a:t>
          </a:r>
          <a:endParaRPr lang="en-US" sz="2100" kern="1200" dirty="0"/>
        </a:p>
      </dsp:txBody>
      <dsp:txXfrm>
        <a:off x="0" y="1393031"/>
        <a:ext cx="4567238" cy="1393031"/>
      </dsp:txXfrm>
    </dsp:sp>
    <dsp:sp modelId="{8E0532D9-2348-604C-AF8E-98F0018CD6F5}">
      <dsp:nvSpPr>
        <dsp:cNvPr id="0" name=""/>
        <dsp:cNvSpPr/>
      </dsp:nvSpPr>
      <dsp:spPr>
        <a:xfrm>
          <a:off x="0" y="2786062"/>
          <a:ext cx="4567238" cy="0"/>
        </a:xfrm>
        <a:prstGeom prst="line">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w="9525" cap="flat" cmpd="sng" algn="ctr">
          <a:solidFill>
            <a:schemeClr val="accent2">
              <a:hueOff val="3121013"/>
              <a:satOff val="-3893"/>
              <a:lumOff val="91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F6940D6-F583-AF48-B0A3-14ACAEBB1E94}">
      <dsp:nvSpPr>
        <dsp:cNvPr id="0" name=""/>
        <dsp:cNvSpPr/>
      </dsp:nvSpPr>
      <dsp:spPr>
        <a:xfrm>
          <a:off x="0" y="2786062"/>
          <a:ext cx="45672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Et inversement lorsque les lésions affectent les structures pré-limbiques (double dissociation OVB and habitudes / régions infra et pré-limbiques)</a:t>
          </a:r>
          <a:endParaRPr lang="en-US" sz="2100" kern="1200" dirty="0"/>
        </a:p>
      </dsp:txBody>
      <dsp:txXfrm>
        <a:off x="0" y="2786062"/>
        <a:ext cx="4567238" cy="1393031"/>
      </dsp:txXfrm>
    </dsp:sp>
    <dsp:sp modelId="{4AA2A3C6-98D8-5446-8B3F-1267A6A71781}">
      <dsp:nvSpPr>
        <dsp:cNvPr id="0" name=""/>
        <dsp:cNvSpPr/>
      </dsp:nvSpPr>
      <dsp:spPr>
        <a:xfrm>
          <a:off x="0" y="4179093"/>
          <a:ext cx="4567238" cy="0"/>
        </a:xfrm>
        <a:prstGeom prst="line">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0B29C8A-5D9B-D54F-BE68-0DA75EDF81B0}">
      <dsp:nvSpPr>
        <dsp:cNvPr id="0" name=""/>
        <dsp:cNvSpPr/>
      </dsp:nvSpPr>
      <dsp:spPr>
        <a:xfrm>
          <a:off x="0" y="4179093"/>
          <a:ext cx="45672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Rôle clé joué par les régions préfrontales dans la mise à jour d’une action en fonction des modifications de sa valeur (expérimentée et prédite)</a:t>
          </a:r>
        </a:p>
      </dsp:txBody>
      <dsp:txXfrm>
        <a:off x="0" y="4179093"/>
        <a:ext cx="4567238" cy="13930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1313B-521C-E64A-A9A8-7FB619CB4B14}">
      <dsp:nvSpPr>
        <dsp:cNvPr id="0" name=""/>
        <dsp:cNvSpPr/>
      </dsp:nvSpPr>
      <dsp:spPr>
        <a:xfrm>
          <a:off x="0" y="2720"/>
          <a:ext cx="4567238"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C3D9913-33AA-8F4F-8DB0-CE277F461ACF}">
      <dsp:nvSpPr>
        <dsp:cNvPr id="0" name=""/>
        <dsp:cNvSpPr/>
      </dsp:nvSpPr>
      <dsp:spPr>
        <a:xfrm>
          <a:off x="0" y="2720"/>
          <a:ext cx="45672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Implication de sous-territoires préfrontaux dans les systèmes OVB (Valentin et al., J of </a:t>
          </a:r>
          <a:r>
            <a:rPr lang="fr-BE" sz="2100" kern="1200" dirty="0" err="1"/>
            <a:t>Neurosci</a:t>
          </a:r>
          <a:r>
            <a:rPr lang="fr-BE" sz="2100" kern="1200" dirty="0"/>
            <a:t>, 2007)</a:t>
          </a:r>
          <a:endParaRPr lang="en-US" sz="2100" kern="1200" dirty="0"/>
        </a:p>
      </dsp:txBody>
      <dsp:txXfrm>
        <a:off x="0" y="2720"/>
        <a:ext cx="4567238" cy="1855561"/>
      </dsp:txXfrm>
    </dsp:sp>
    <dsp:sp modelId="{2D5B4402-AC17-7E41-8054-C4680482FA48}">
      <dsp:nvSpPr>
        <dsp:cNvPr id="0" name=""/>
        <dsp:cNvSpPr/>
      </dsp:nvSpPr>
      <dsp:spPr>
        <a:xfrm>
          <a:off x="0" y="1858281"/>
          <a:ext cx="4567238"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D9A0BD8-A2B1-6449-BE9D-593993C19CD5}">
      <dsp:nvSpPr>
        <dsp:cNvPr id="0" name=""/>
        <dsp:cNvSpPr/>
      </dsp:nvSpPr>
      <dsp:spPr>
        <a:xfrm>
          <a:off x="0" y="1858281"/>
          <a:ext cx="45672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Lors d’un entrainement intensif, l’activité du </a:t>
          </a:r>
          <a:r>
            <a:rPr lang="fr-BE" sz="2100" kern="1200" dirty="0" err="1"/>
            <a:t>putamen</a:t>
          </a:r>
          <a:r>
            <a:rPr lang="fr-BE" sz="2100" kern="1200" dirty="0"/>
            <a:t> augmente proportionnellement (</a:t>
          </a:r>
          <a:r>
            <a:rPr lang="fr-BE" sz="2100" kern="1200" dirty="0" err="1"/>
            <a:t>Tricomi</a:t>
          </a:r>
          <a:r>
            <a:rPr lang="fr-BE" sz="2100" kern="1200" dirty="0"/>
            <a:t> et al., </a:t>
          </a:r>
          <a:r>
            <a:rPr lang="fr-BE" sz="2100" kern="1200" dirty="0" err="1"/>
            <a:t>Eur</a:t>
          </a:r>
          <a:r>
            <a:rPr lang="fr-BE" sz="2100" kern="1200" dirty="0"/>
            <a:t> Journal of </a:t>
          </a:r>
          <a:r>
            <a:rPr lang="fr-BE" sz="2100" kern="1200" dirty="0" err="1"/>
            <a:t>Neurosci</a:t>
          </a:r>
          <a:r>
            <a:rPr lang="fr-BE" sz="2100" kern="1200" dirty="0"/>
            <a:t>, 2009)</a:t>
          </a:r>
          <a:endParaRPr lang="en-US" sz="2100" kern="1200" dirty="0"/>
        </a:p>
      </dsp:txBody>
      <dsp:txXfrm>
        <a:off x="0" y="1858281"/>
        <a:ext cx="4567238" cy="1855561"/>
      </dsp:txXfrm>
    </dsp:sp>
    <dsp:sp modelId="{C7DBEB9A-70A8-3444-8CA6-6D5EAE3EA8E3}">
      <dsp:nvSpPr>
        <dsp:cNvPr id="0" name=""/>
        <dsp:cNvSpPr/>
      </dsp:nvSpPr>
      <dsp:spPr>
        <a:xfrm>
          <a:off x="0" y="3713843"/>
          <a:ext cx="4567238" cy="0"/>
        </a:xfrm>
        <a:prstGeom prst="lin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CAF7274-F563-8C4E-B1A2-013411581E9D}">
      <dsp:nvSpPr>
        <dsp:cNvPr id="0" name=""/>
        <dsp:cNvSpPr/>
      </dsp:nvSpPr>
      <dsp:spPr>
        <a:xfrm>
          <a:off x="0" y="3713843"/>
          <a:ext cx="45672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BE" sz="2100" kern="1200" dirty="0"/>
            <a:t>L’augmentation du volume de substance blanche entre le </a:t>
          </a:r>
          <a:r>
            <a:rPr lang="fr-BE" sz="2100" kern="1200" dirty="0" err="1"/>
            <a:t>putamen</a:t>
          </a:r>
          <a:r>
            <a:rPr lang="fr-BE" sz="2100" kern="1200" dirty="0"/>
            <a:t> et les régions </a:t>
          </a:r>
          <a:r>
            <a:rPr lang="fr-BE" sz="2100" kern="1200" dirty="0" err="1"/>
            <a:t>prémotrices</a:t>
          </a:r>
          <a:r>
            <a:rPr lang="fr-BE" sz="2100" kern="1200" dirty="0"/>
            <a:t> prédit la formation de comportements habituels (de Wit et al., J of </a:t>
          </a:r>
          <a:r>
            <a:rPr lang="fr-BE" sz="2100" kern="1200" dirty="0" err="1"/>
            <a:t>Neurosci</a:t>
          </a:r>
          <a:r>
            <a:rPr lang="fr-BE" sz="2100" kern="1200" dirty="0"/>
            <a:t>, 2012)</a:t>
          </a:r>
          <a:endParaRPr lang="en-US" sz="2100" kern="1200" dirty="0"/>
        </a:p>
      </dsp:txBody>
      <dsp:txXfrm>
        <a:off x="0" y="3713843"/>
        <a:ext cx="4567238" cy="18555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33C35-4E7B-8247-BB95-3E0E27A7ACCC}">
      <dsp:nvSpPr>
        <dsp:cNvPr id="0" name=""/>
        <dsp:cNvSpPr/>
      </dsp:nvSpPr>
      <dsp:spPr>
        <a:xfrm>
          <a:off x="0" y="0"/>
          <a:ext cx="5439847"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2E173D6-94B9-4347-90CA-9EA22D414E78}">
      <dsp:nvSpPr>
        <dsp:cNvPr id="0" name=""/>
        <dsp:cNvSpPr/>
      </dsp:nvSpPr>
      <dsp:spPr>
        <a:xfrm>
          <a:off x="0" y="0"/>
          <a:ext cx="5439847"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fr-FR" sz="6500" kern="1200" dirty="0"/>
            <a:t>Fruit </a:t>
          </a:r>
          <a:r>
            <a:rPr lang="fr-FR" sz="6500" kern="1200" dirty="0" err="1"/>
            <a:t>task</a:t>
          </a:r>
          <a:endParaRPr lang="en-US" sz="6500" kern="1200" dirty="0"/>
        </a:p>
      </dsp:txBody>
      <dsp:txXfrm>
        <a:off x="0" y="0"/>
        <a:ext cx="5439847" cy="2786062"/>
      </dsp:txXfrm>
    </dsp:sp>
    <dsp:sp modelId="{F07D36F5-8EAB-7C43-8F22-A2600C0E6BAE}">
      <dsp:nvSpPr>
        <dsp:cNvPr id="0" name=""/>
        <dsp:cNvSpPr/>
      </dsp:nvSpPr>
      <dsp:spPr>
        <a:xfrm>
          <a:off x="0" y="2786062"/>
          <a:ext cx="5439847"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56688A1-82F1-EF40-8444-85FE7EF5B790}">
      <dsp:nvSpPr>
        <dsp:cNvPr id="0" name=""/>
        <dsp:cNvSpPr/>
      </dsp:nvSpPr>
      <dsp:spPr>
        <a:xfrm>
          <a:off x="0" y="2786062"/>
          <a:ext cx="5439847"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fr-FR" sz="6500" kern="1200" dirty="0"/>
            <a:t>2-step Markov </a:t>
          </a:r>
          <a:r>
            <a:rPr lang="fr-FR" sz="6500" kern="1200" dirty="0" err="1"/>
            <a:t>task</a:t>
          </a:r>
          <a:endParaRPr lang="en-US" sz="6500" kern="1200" dirty="0"/>
        </a:p>
      </dsp:txBody>
      <dsp:txXfrm>
        <a:off x="0" y="2786062"/>
        <a:ext cx="5439847" cy="27860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9C7F3-F278-1C47-BA38-9713C9D97D43}">
      <dsp:nvSpPr>
        <dsp:cNvPr id="0" name=""/>
        <dsp:cNvSpPr/>
      </dsp:nvSpPr>
      <dsp:spPr>
        <a:xfrm>
          <a:off x="0" y="3472"/>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7C68365-557A-8E4E-B861-966709FA15DC}">
      <dsp:nvSpPr>
        <dsp:cNvPr id="0" name=""/>
        <dsp:cNvSpPr/>
      </dsp:nvSpPr>
      <dsp:spPr>
        <a:xfrm>
          <a:off x="0" y="3472"/>
          <a:ext cx="4567238" cy="183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BE" sz="2300" kern="1200" dirty="0"/>
            <a:t>La perturbation du cortex préfrontal </a:t>
          </a:r>
          <a:r>
            <a:rPr lang="fr-BE" sz="2300" kern="1200" dirty="0" err="1"/>
            <a:t>dorsolatéral</a:t>
          </a:r>
          <a:r>
            <a:rPr lang="fr-BE" sz="2300" kern="1200" dirty="0"/>
            <a:t> diminue selon le modèle, au profit d'un contrôle sans modèle chez l'homme </a:t>
          </a:r>
          <a:r>
            <a:rPr lang="fr-FR" sz="2300" kern="1200" dirty="0"/>
            <a:t>(</a:t>
          </a:r>
          <a:r>
            <a:rPr lang="fr-FR" sz="2300" kern="1200" dirty="0" err="1"/>
            <a:t>Smittenaar</a:t>
          </a:r>
          <a:r>
            <a:rPr lang="fr-FR" sz="2300" kern="1200" dirty="0"/>
            <a:t> et al., </a:t>
          </a:r>
          <a:r>
            <a:rPr lang="fr-FR" sz="2300" i="1" kern="1200" dirty="0" err="1"/>
            <a:t>Neuron</a:t>
          </a:r>
          <a:r>
            <a:rPr lang="fr-FR" sz="2300" i="1" kern="1200" dirty="0"/>
            <a:t>, </a:t>
          </a:r>
          <a:r>
            <a:rPr lang="fr-FR" sz="2300" kern="1200" dirty="0"/>
            <a:t>2013)</a:t>
          </a:r>
          <a:endParaRPr lang="en-US" sz="2300" kern="1200" dirty="0"/>
        </a:p>
      </dsp:txBody>
      <dsp:txXfrm>
        <a:off x="0" y="3472"/>
        <a:ext cx="4567238" cy="1839236"/>
      </dsp:txXfrm>
    </dsp:sp>
    <dsp:sp modelId="{FEC27AF9-B7C2-BF42-B0B3-D7E8B0DDDEE6}">
      <dsp:nvSpPr>
        <dsp:cNvPr id="0" name=""/>
        <dsp:cNvSpPr/>
      </dsp:nvSpPr>
      <dsp:spPr>
        <a:xfrm>
          <a:off x="0" y="1842708"/>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EA4B836-BC0E-1244-9718-3A9B7C18367A}">
      <dsp:nvSpPr>
        <dsp:cNvPr id="0" name=""/>
        <dsp:cNvSpPr/>
      </dsp:nvSpPr>
      <dsp:spPr>
        <a:xfrm>
          <a:off x="0" y="1842708"/>
          <a:ext cx="4567238" cy="183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BE" sz="2300" kern="1200" dirty="0"/>
            <a:t>La dopamine améliore le comportement de choix basé sur un modèle plutôt que sans modèle </a:t>
          </a:r>
          <a:r>
            <a:rPr lang="fr-FR" sz="2300" kern="1200" dirty="0"/>
            <a:t>(</a:t>
          </a:r>
          <a:r>
            <a:rPr lang="fr-FR" sz="2300" kern="1200" dirty="0" err="1"/>
            <a:t>Wunderlich</a:t>
          </a:r>
          <a:r>
            <a:rPr lang="fr-FR" sz="2300" kern="1200" dirty="0"/>
            <a:t> et al., </a:t>
          </a:r>
          <a:r>
            <a:rPr lang="fr-FR" sz="2300" i="1" kern="1200" dirty="0" err="1"/>
            <a:t>Neuron</a:t>
          </a:r>
          <a:r>
            <a:rPr lang="fr-FR" sz="2300" kern="1200" dirty="0"/>
            <a:t>, 2012)</a:t>
          </a:r>
          <a:endParaRPr lang="en-US" sz="2300" kern="1200" dirty="0"/>
        </a:p>
      </dsp:txBody>
      <dsp:txXfrm>
        <a:off x="0" y="1842708"/>
        <a:ext cx="4567238" cy="1839236"/>
      </dsp:txXfrm>
    </dsp:sp>
    <dsp:sp modelId="{6853F7B1-B870-9A47-9154-932A60E16DE0}">
      <dsp:nvSpPr>
        <dsp:cNvPr id="0" name=""/>
        <dsp:cNvSpPr/>
      </dsp:nvSpPr>
      <dsp:spPr>
        <a:xfrm>
          <a:off x="0" y="3681945"/>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4F1B310-880D-8148-A349-A5E21F6D70B4}">
      <dsp:nvSpPr>
        <dsp:cNvPr id="0" name=""/>
        <dsp:cNvSpPr/>
      </dsp:nvSpPr>
      <dsp:spPr>
        <a:xfrm>
          <a:off x="0" y="3681945"/>
          <a:ext cx="4567238" cy="183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BE" sz="2300" kern="1200" dirty="0"/>
            <a:t>Lorsqu'il est appliqué au DLPDF, le TDCS pourrait-il améliorer </a:t>
          </a:r>
          <a:r>
            <a:rPr lang="nl-BE" sz="2300" kern="1200" dirty="0"/>
            <a:t>l’engagement d’un mode de décision modélisé? </a:t>
          </a:r>
          <a:endParaRPr lang="en-US" sz="2300" kern="1200" dirty="0"/>
        </a:p>
      </dsp:txBody>
      <dsp:txXfrm>
        <a:off x="0" y="3681945"/>
        <a:ext cx="4567238" cy="1839236"/>
      </dsp:txXfrm>
    </dsp:sp>
    <dsp:sp modelId="{837B22D9-3709-994A-AD36-4488CF9DE617}">
      <dsp:nvSpPr>
        <dsp:cNvPr id="0" name=""/>
        <dsp:cNvSpPr/>
      </dsp:nvSpPr>
      <dsp:spPr>
        <a:xfrm>
          <a:off x="0" y="5521182"/>
          <a:ext cx="456723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8390931-1488-4947-BE0C-9C3ECDE1AA1E}">
      <dsp:nvSpPr>
        <dsp:cNvPr id="0" name=""/>
        <dsp:cNvSpPr/>
      </dsp:nvSpPr>
      <dsp:spPr>
        <a:xfrm>
          <a:off x="0" y="5521182"/>
          <a:ext cx="4567238" cy="4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US" sz="500" kern="1200" dirty="0"/>
        </a:p>
      </dsp:txBody>
      <dsp:txXfrm>
        <a:off x="0" y="5521182"/>
        <a:ext cx="4567238" cy="474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p>
            <a:fld id="{5336F81B-AB28-194E-B4C6-CD76AEDDAE36}" type="datetimeFigureOut">
              <a:rPr lang="fr-FR" smtClean="0"/>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67FF1-A411-724A-8F28-566450663B2E}" type="slidenum">
              <a:rPr lang="fr-FR" smtClean="0"/>
              <a:t>‹N°›</a:t>
            </a:fld>
            <a:endParaRPr lang="fr-FR"/>
          </a:p>
        </p:txBody>
      </p:sp>
    </p:spTree>
    <p:extLst>
      <p:ext uri="{BB962C8B-B14F-4D97-AF65-F5344CB8AC3E}">
        <p14:creationId xmlns:p14="http://schemas.microsoft.com/office/powerpoint/2010/main" val="291076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5336F81B-AB28-194E-B4C6-CD76AEDDAE36}" type="datetimeFigureOut">
              <a:rPr lang="fr-FR" smtClean="0"/>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67FF1-A411-724A-8F28-566450663B2E}" type="slidenum">
              <a:rPr lang="fr-FR" smtClean="0"/>
              <a:t>‹N°›</a:t>
            </a:fld>
            <a:endParaRPr lang="fr-FR"/>
          </a:p>
        </p:txBody>
      </p:sp>
    </p:spTree>
    <p:extLst>
      <p:ext uri="{BB962C8B-B14F-4D97-AF65-F5344CB8AC3E}">
        <p14:creationId xmlns:p14="http://schemas.microsoft.com/office/powerpoint/2010/main" val="335449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5336F81B-AB28-194E-B4C6-CD76AEDDAE36}" type="datetimeFigureOut">
              <a:rPr lang="fr-FR" smtClean="0"/>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67FF1-A411-724A-8F28-566450663B2E}" type="slidenum">
              <a:rPr lang="fr-FR" smtClean="0"/>
              <a:t>‹N°›</a:t>
            </a:fld>
            <a:endParaRPr lang="fr-FR"/>
          </a:p>
        </p:txBody>
      </p:sp>
    </p:spTree>
    <p:extLst>
      <p:ext uri="{BB962C8B-B14F-4D97-AF65-F5344CB8AC3E}">
        <p14:creationId xmlns:p14="http://schemas.microsoft.com/office/powerpoint/2010/main" val="3299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5336F81B-AB28-194E-B4C6-CD76AEDDAE36}" type="datetimeFigureOut">
              <a:rPr lang="fr-FR" smtClean="0"/>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67FF1-A411-724A-8F28-566450663B2E}" type="slidenum">
              <a:rPr lang="fr-FR" smtClean="0"/>
              <a:t>‹N°›</a:t>
            </a:fld>
            <a:endParaRPr lang="fr-FR"/>
          </a:p>
        </p:txBody>
      </p:sp>
    </p:spTree>
    <p:extLst>
      <p:ext uri="{BB962C8B-B14F-4D97-AF65-F5344CB8AC3E}">
        <p14:creationId xmlns:p14="http://schemas.microsoft.com/office/powerpoint/2010/main" val="398908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p>
            <a:fld id="{5336F81B-AB28-194E-B4C6-CD76AEDDAE36}" type="datetimeFigureOut">
              <a:rPr lang="fr-FR" smtClean="0"/>
              <a:t>20/11/2018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B67FF1-A411-724A-8F28-566450663B2E}" type="slidenum">
              <a:rPr lang="fr-FR" smtClean="0"/>
              <a:t>‹N°›</a:t>
            </a:fld>
            <a:endParaRPr lang="fr-FR"/>
          </a:p>
        </p:txBody>
      </p:sp>
    </p:spTree>
    <p:extLst>
      <p:ext uri="{BB962C8B-B14F-4D97-AF65-F5344CB8AC3E}">
        <p14:creationId xmlns:p14="http://schemas.microsoft.com/office/powerpoint/2010/main" val="288575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p:txBody>
          <a:bodyPr/>
          <a:lstStyle/>
          <a:p>
            <a:fld id="{5336F81B-AB28-194E-B4C6-CD76AEDDAE36}" type="datetimeFigureOut">
              <a:rPr lang="fr-FR" smtClean="0"/>
              <a:t>20/11/2018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B67FF1-A411-724A-8F28-566450663B2E}" type="slidenum">
              <a:rPr lang="fr-FR" smtClean="0"/>
              <a:t>‹N°›</a:t>
            </a:fld>
            <a:endParaRPr lang="fr-FR"/>
          </a:p>
        </p:txBody>
      </p:sp>
    </p:spTree>
    <p:extLst>
      <p:ext uri="{BB962C8B-B14F-4D97-AF65-F5344CB8AC3E}">
        <p14:creationId xmlns:p14="http://schemas.microsoft.com/office/powerpoint/2010/main" val="321340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5336F81B-AB28-194E-B4C6-CD76AEDDAE36}" type="datetimeFigureOut">
              <a:rPr lang="fr-FR" smtClean="0"/>
              <a:t>20/11/2018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2B67FF1-A411-724A-8F28-566450663B2E}" type="slidenum">
              <a:rPr lang="fr-FR" smtClean="0"/>
              <a:t>‹N°›</a:t>
            </a:fld>
            <a:endParaRPr lang="fr-FR"/>
          </a:p>
        </p:txBody>
      </p:sp>
    </p:spTree>
    <p:extLst>
      <p:ext uri="{BB962C8B-B14F-4D97-AF65-F5344CB8AC3E}">
        <p14:creationId xmlns:p14="http://schemas.microsoft.com/office/powerpoint/2010/main" val="67673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p:txBody>
          <a:bodyPr/>
          <a:lstStyle/>
          <a:p>
            <a:fld id="{5336F81B-AB28-194E-B4C6-CD76AEDDAE36}" type="datetimeFigureOut">
              <a:rPr lang="fr-FR" smtClean="0"/>
              <a:t>20/11/2018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2B67FF1-A411-724A-8F28-566450663B2E}" type="slidenum">
              <a:rPr lang="fr-FR" smtClean="0"/>
              <a:t>‹N°›</a:t>
            </a:fld>
            <a:endParaRPr lang="fr-FR"/>
          </a:p>
        </p:txBody>
      </p:sp>
    </p:spTree>
    <p:extLst>
      <p:ext uri="{BB962C8B-B14F-4D97-AF65-F5344CB8AC3E}">
        <p14:creationId xmlns:p14="http://schemas.microsoft.com/office/powerpoint/2010/main" val="3099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336F81B-AB28-194E-B4C6-CD76AEDDAE36}" type="datetimeFigureOut">
              <a:rPr lang="fr-FR" smtClean="0"/>
              <a:t>20/11/2018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2B67FF1-A411-724A-8F28-566450663B2E}" type="slidenum">
              <a:rPr lang="fr-FR" smtClean="0"/>
              <a:t>‹N°›</a:t>
            </a:fld>
            <a:endParaRPr lang="fr-FR"/>
          </a:p>
        </p:txBody>
      </p:sp>
    </p:spTree>
    <p:extLst>
      <p:ext uri="{BB962C8B-B14F-4D97-AF65-F5344CB8AC3E}">
        <p14:creationId xmlns:p14="http://schemas.microsoft.com/office/powerpoint/2010/main" val="141209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5336F81B-AB28-194E-B4C6-CD76AEDDAE36}" type="datetimeFigureOut">
              <a:rPr lang="fr-FR" smtClean="0"/>
              <a:t>20/11/2018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B67FF1-A411-724A-8F28-566450663B2E}" type="slidenum">
              <a:rPr lang="fr-FR" smtClean="0"/>
              <a:t>‹N°›</a:t>
            </a:fld>
            <a:endParaRPr lang="fr-FR"/>
          </a:p>
        </p:txBody>
      </p:sp>
    </p:spTree>
    <p:extLst>
      <p:ext uri="{BB962C8B-B14F-4D97-AF65-F5344CB8AC3E}">
        <p14:creationId xmlns:p14="http://schemas.microsoft.com/office/powerpoint/2010/main" val="363551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p:txBody>
          <a:bodyPr/>
          <a:lstStyle/>
          <a:p>
            <a:fld id="{5336F81B-AB28-194E-B4C6-CD76AEDDAE36}" type="datetimeFigureOut">
              <a:rPr lang="fr-FR" smtClean="0"/>
              <a:t>20/11/2018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B67FF1-A411-724A-8F28-566450663B2E}" type="slidenum">
              <a:rPr lang="fr-FR" smtClean="0"/>
              <a:t>‹N°›</a:t>
            </a:fld>
            <a:endParaRPr lang="fr-FR"/>
          </a:p>
        </p:txBody>
      </p:sp>
    </p:spTree>
    <p:extLst>
      <p:ext uri="{BB962C8B-B14F-4D97-AF65-F5344CB8AC3E}">
        <p14:creationId xmlns:p14="http://schemas.microsoft.com/office/powerpoint/2010/main" val="174690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6F81B-AB28-194E-B4C6-CD76AEDDAE36}" type="datetimeFigureOut">
              <a:rPr lang="fr-FR" smtClean="0"/>
              <a:t>20/11/2018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67FF1-A411-724A-8F28-566450663B2E}" type="slidenum">
              <a:rPr lang="fr-FR" smtClean="0"/>
              <a:t>‹N°›</a:t>
            </a:fld>
            <a:endParaRPr lang="fr-FR"/>
          </a:p>
        </p:txBody>
      </p:sp>
    </p:spTree>
    <p:extLst>
      <p:ext uri="{BB962C8B-B14F-4D97-AF65-F5344CB8AC3E}">
        <p14:creationId xmlns:p14="http://schemas.microsoft.com/office/powerpoint/2010/main" val="1048974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3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31" name="Oval 3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3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4" name="Rectangle 3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1143000" y="2776538"/>
            <a:ext cx="6858000" cy="1381188"/>
          </a:xfrm>
        </p:spPr>
        <p:txBody>
          <a:bodyPr anchor="ctr">
            <a:normAutofit fontScale="90000"/>
          </a:bodyPr>
          <a:lstStyle/>
          <a:p>
            <a:pPr>
              <a:lnSpc>
                <a:spcPct val="90000"/>
              </a:lnSpc>
            </a:pPr>
            <a:r>
              <a:rPr lang="fr-BE" sz="3000" b="1" dirty="0">
                <a:solidFill>
                  <a:schemeClr val="bg2"/>
                </a:solidFill>
                <a:latin typeface="+mn-lt"/>
              </a:rPr>
              <a:t>La compréhension « model free / model based » des prises de décision et leurs implications dans les comportements compulsifs</a:t>
            </a:r>
            <a:endParaRPr lang="fr-FR" sz="3000" dirty="0">
              <a:solidFill>
                <a:schemeClr val="bg2"/>
              </a:solidFill>
              <a:latin typeface="+mn-lt"/>
            </a:endParaRPr>
          </a:p>
        </p:txBody>
      </p:sp>
      <p:sp>
        <p:nvSpPr>
          <p:cNvPr id="3" name="Sous-titre 2"/>
          <p:cNvSpPr>
            <a:spLocks noGrp="1"/>
          </p:cNvSpPr>
          <p:nvPr>
            <p:ph type="subTitle" idx="1"/>
          </p:nvPr>
        </p:nvSpPr>
        <p:spPr>
          <a:xfrm>
            <a:off x="1143000" y="4495800"/>
            <a:ext cx="6858000" cy="762000"/>
          </a:xfrm>
        </p:spPr>
        <p:txBody>
          <a:bodyPr>
            <a:normAutofit fontScale="85000" lnSpcReduction="20000"/>
          </a:bodyPr>
          <a:lstStyle/>
          <a:p>
            <a:r>
              <a:rPr lang="fr-FR" sz="2800" b="1" dirty="0"/>
              <a:t>Xavier NOËL</a:t>
            </a:r>
          </a:p>
          <a:p>
            <a:r>
              <a:rPr lang="fr-FR" sz="2800" b="1" dirty="0"/>
              <a:t>FNRS-ULB</a:t>
            </a:r>
          </a:p>
          <a:p>
            <a:endParaRPr lang="fr-FR" sz="2800" b="1" dirty="0"/>
          </a:p>
        </p:txBody>
      </p:sp>
    </p:spTree>
    <p:extLst>
      <p:ext uri="{BB962C8B-B14F-4D97-AF65-F5344CB8AC3E}">
        <p14:creationId xmlns:p14="http://schemas.microsoft.com/office/powerpoint/2010/main" val="38251290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1451DB1-3E71-974D-A8DA-02B7547E6D63}"/>
              </a:ext>
            </a:extLst>
          </p:cNvPr>
          <p:cNvSpPr>
            <a:spLocks noGrp="1"/>
          </p:cNvSpPr>
          <p:nvPr>
            <p:ph type="title"/>
          </p:nvPr>
        </p:nvSpPr>
        <p:spPr>
          <a:xfrm>
            <a:off x="379326" y="727315"/>
            <a:ext cx="2732067" cy="5403370"/>
          </a:xfrm>
        </p:spPr>
        <p:txBody>
          <a:bodyPr>
            <a:normAutofit fontScale="90000"/>
          </a:bodyPr>
          <a:lstStyle/>
          <a:p>
            <a:r>
              <a:rPr lang="fr-FR" dirty="0">
                <a:solidFill>
                  <a:srgbClr val="FFFFFF"/>
                </a:solidFill>
              </a:rPr>
              <a:t>Bases neuronales des systèmes OVB et habituels chez l’animal</a:t>
            </a:r>
          </a:p>
        </p:txBody>
      </p:sp>
      <p:graphicFrame>
        <p:nvGraphicFramePr>
          <p:cNvPr id="5" name="Espace réservé du contenu 2">
            <a:extLst>
              <a:ext uri="{FF2B5EF4-FFF2-40B4-BE49-F238E27FC236}">
                <a16:creationId xmlns:a16="http://schemas.microsoft.com/office/drawing/2014/main" id="{D2CDF60F-F180-4D01-8D4A-45B5A3AF1B4A}"/>
              </a:ext>
            </a:extLst>
          </p:cNvPr>
          <p:cNvGraphicFramePr>
            <a:graphicFrameLocks noGrp="1"/>
          </p:cNvGraphicFramePr>
          <p:nvPr>
            <p:ph idx="1"/>
            <p:extLst>
              <p:ext uri="{D42A27DB-BD31-4B8C-83A1-F6EECF244321}">
                <p14:modId xmlns:p14="http://schemas.microsoft.com/office/powerpoint/2010/main" val="2089651714"/>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99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D4D0395-A84F-DC4E-B3B8-C38902DF5C7D}"/>
              </a:ext>
            </a:extLst>
          </p:cNvPr>
          <p:cNvSpPr>
            <a:spLocks noGrp="1"/>
          </p:cNvSpPr>
          <p:nvPr>
            <p:ph type="title"/>
          </p:nvPr>
        </p:nvSpPr>
        <p:spPr>
          <a:xfrm>
            <a:off x="628650" y="811161"/>
            <a:ext cx="2501695" cy="5403370"/>
          </a:xfrm>
        </p:spPr>
        <p:txBody>
          <a:bodyPr>
            <a:normAutofit fontScale="90000"/>
          </a:bodyPr>
          <a:lstStyle/>
          <a:p>
            <a:r>
              <a:rPr lang="fr-FR" dirty="0">
                <a:solidFill>
                  <a:srgbClr val="FFFFFF"/>
                </a:solidFill>
              </a:rPr>
              <a:t>Bases neuronales des systèmes OVB et habituels chez l’humain</a:t>
            </a:r>
          </a:p>
        </p:txBody>
      </p:sp>
      <p:graphicFrame>
        <p:nvGraphicFramePr>
          <p:cNvPr id="5" name="Espace réservé du contenu 2">
            <a:extLst>
              <a:ext uri="{FF2B5EF4-FFF2-40B4-BE49-F238E27FC236}">
                <a16:creationId xmlns:a16="http://schemas.microsoft.com/office/drawing/2014/main" id="{AC3F82A8-5988-4AF3-A26B-4F6FCEE7E977}"/>
              </a:ext>
            </a:extLst>
          </p:cNvPr>
          <p:cNvGraphicFramePr>
            <a:graphicFrameLocks noGrp="1"/>
          </p:cNvGraphicFramePr>
          <p:nvPr>
            <p:ph idx="1"/>
            <p:extLst>
              <p:ext uri="{D42A27DB-BD31-4B8C-83A1-F6EECF244321}">
                <p14:modId xmlns:p14="http://schemas.microsoft.com/office/powerpoint/2010/main" val="2549152530"/>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11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5BC9B12-F722-9742-861F-F0CFCD76E4E4}"/>
              </a:ext>
            </a:extLst>
          </p:cNvPr>
          <p:cNvSpPr>
            <a:spLocks noGrp="1"/>
          </p:cNvSpPr>
          <p:nvPr>
            <p:ph type="title"/>
          </p:nvPr>
        </p:nvSpPr>
        <p:spPr>
          <a:xfrm>
            <a:off x="628650" y="963877"/>
            <a:ext cx="2620771" cy="4930246"/>
          </a:xfrm>
        </p:spPr>
        <p:txBody>
          <a:bodyPr>
            <a:normAutofit/>
          </a:bodyPr>
          <a:lstStyle/>
          <a:p>
            <a:pPr algn="r"/>
            <a:r>
              <a:rPr lang="fr-FR" sz="3400" dirty="0">
                <a:solidFill>
                  <a:schemeClr val="accent1"/>
                </a:solidFill>
              </a:rPr>
              <a:t>CB et perturbations cérébrales</a:t>
            </a:r>
          </a:p>
        </p:txBody>
      </p:sp>
      <p:cxnSp>
        <p:nvCxnSpPr>
          <p:cNvPr id="12"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001B8A1E-2E92-6B49-9BA4-2DA16D6DED67}"/>
              </a:ext>
            </a:extLst>
          </p:cNvPr>
          <p:cNvSpPr>
            <a:spLocks noGrp="1"/>
          </p:cNvSpPr>
          <p:nvPr>
            <p:ph idx="1"/>
          </p:nvPr>
        </p:nvSpPr>
        <p:spPr>
          <a:xfrm>
            <a:off x="3732023" y="963877"/>
            <a:ext cx="4783327" cy="4930246"/>
          </a:xfrm>
        </p:spPr>
        <p:txBody>
          <a:bodyPr anchor="ctr">
            <a:normAutofit/>
          </a:bodyPr>
          <a:lstStyle/>
          <a:p>
            <a:r>
              <a:rPr lang="fr-BE" sz="2100" dirty="0"/>
              <a:t>Anomalies dans les régions impliquées dans l’orchestration entre les AOB et les habitudes</a:t>
            </a:r>
          </a:p>
          <a:p>
            <a:r>
              <a:rPr lang="fr-BE" sz="2100" dirty="0"/>
              <a:t>‘</a:t>
            </a:r>
            <a:r>
              <a:rPr lang="fr-BE" sz="2100" dirty="0" err="1"/>
              <a:t>fronto-striatal</a:t>
            </a:r>
            <a:r>
              <a:rPr lang="fr-BE" sz="2100" dirty="0"/>
              <a:t> </a:t>
            </a:r>
            <a:r>
              <a:rPr lang="fr-BE" sz="2100" dirty="0" err="1"/>
              <a:t>loops</a:t>
            </a:r>
            <a:r>
              <a:rPr lang="fr-BE" sz="2100" dirty="0"/>
              <a:t>’ (</a:t>
            </a:r>
            <a:r>
              <a:rPr lang="fr-BE" sz="2100" dirty="0" err="1"/>
              <a:t>review</a:t>
            </a:r>
            <a:r>
              <a:rPr lang="fr-BE" sz="2100" dirty="0"/>
              <a:t>, </a:t>
            </a:r>
            <a:r>
              <a:rPr lang="fr-BE" sz="2100" dirty="0" err="1"/>
              <a:t>Milad</a:t>
            </a:r>
            <a:r>
              <a:rPr lang="fr-BE" sz="2100" dirty="0"/>
              <a:t> &amp; </a:t>
            </a:r>
            <a:r>
              <a:rPr lang="fr-BE" sz="2100" dirty="0" err="1"/>
              <a:t>Rauch</a:t>
            </a:r>
            <a:r>
              <a:rPr lang="fr-BE" sz="2100" dirty="0"/>
              <a:t>, </a:t>
            </a:r>
            <a:r>
              <a:rPr lang="fr-BE" sz="2100" i="1" dirty="0"/>
              <a:t>TICS</a:t>
            </a:r>
            <a:r>
              <a:rPr lang="fr-BE" sz="2100" dirty="0"/>
              <a:t>, 2012)</a:t>
            </a:r>
          </a:p>
          <a:p>
            <a:r>
              <a:rPr lang="fr-BE" sz="2100" dirty="0"/>
              <a:t>D’un point de vue fonctionnel: noyau caudé et gyrus orbital (méta-analyse: </a:t>
            </a:r>
            <a:r>
              <a:rPr lang="fr-BE" sz="2100" i="1" dirty="0" err="1"/>
              <a:t>Whiteside</a:t>
            </a:r>
            <a:r>
              <a:rPr lang="fr-BE" sz="2100" i="1" dirty="0"/>
              <a:t> et al., </a:t>
            </a:r>
            <a:r>
              <a:rPr lang="fr-BE" sz="2100" i="1" dirty="0" err="1"/>
              <a:t>Psychiatry</a:t>
            </a:r>
            <a:r>
              <a:rPr lang="fr-BE" sz="2100" i="1" dirty="0"/>
              <a:t> </a:t>
            </a:r>
            <a:r>
              <a:rPr lang="fr-BE" sz="2100" i="1" dirty="0" err="1"/>
              <a:t>Research</a:t>
            </a:r>
            <a:r>
              <a:rPr lang="fr-BE" sz="2100" i="1" dirty="0"/>
              <a:t>, 2004)</a:t>
            </a:r>
            <a:endParaRPr lang="fr-BE" sz="2100" dirty="0"/>
          </a:p>
          <a:p>
            <a:r>
              <a:rPr lang="fr-BE" sz="2100" dirty="0"/>
              <a:t>D’un point de vue structurel: augmentation du volume de substance grise du </a:t>
            </a:r>
            <a:r>
              <a:rPr lang="fr-BE" sz="2100" dirty="0" err="1"/>
              <a:t>putamen</a:t>
            </a:r>
            <a:r>
              <a:rPr lang="fr-BE" sz="2100" dirty="0"/>
              <a:t> (</a:t>
            </a:r>
            <a:r>
              <a:rPr lang="fr-BE" sz="2100" dirty="0" err="1"/>
              <a:t>meta-analysis</a:t>
            </a:r>
            <a:r>
              <a:rPr lang="fr-BE" sz="2100" dirty="0"/>
              <a:t>: Radia et al., </a:t>
            </a:r>
            <a:r>
              <a:rPr lang="fr-BE" sz="2100" i="1" dirty="0"/>
              <a:t>Arch of </a:t>
            </a:r>
            <a:r>
              <a:rPr lang="fr-BE" sz="2100" i="1" dirty="0" err="1"/>
              <a:t>Gen</a:t>
            </a:r>
            <a:r>
              <a:rPr lang="fr-BE" sz="2100" i="1" dirty="0"/>
              <a:t> </a:t>
            </a:r>
            <a:r>
              <a:rPr lang="fr-BE" sz="2100" i="1" dirty="0" err="1"/>
              <a:t>Psychiatry</a:t>
            </a:r>
            <a:r>
              <a:rPr lang="fr-BE" sz="2100" dirty="0"/>
              <a:t>, 2010)</a:t>
            </a:r>
            <a:endParaRPr lang="fr-FR" sz="2100" dirty="0"/>
          </a:p>
        </p:txBody>
      </p:sp>
    </p:spTree>
    <p:extLst>
      <p:ext uri="{BB962C8B-B14F-4D97-AF65-F5344CB8AC3E}">
        <p14:creationId xmlns:p14="http://schemas.microsoft.com/office/powerpoint/2010/main" val="346794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71744C4-05BC-0644-B5EF-A67DE9A4BE0A}"/>
              </a:ext>
            </a:extLst>
          </p:cNvPr>
          <p:cNvSpPr>
            <a:spLocks noGrp="1"/>
          </p:cNvSpPr>
          <p:nvPr>
            <p:ph type="title"/>
          </p:nvPr>
        </p:nvSpPr>
        <p:spPr>
          <a:xfrm>
            <a:off x="628650" y="811161"/>
            <a:ext cx="2501695" cy="5403370"/>
          </a:xfrm>
        </p:spPr>
        <p:txBody>
          <a:bodyPr>
            <a:normAutofit/>
          </a:bodyPr>
          <a:lstStyle/>
          <a:p>
            <a:r>
              <a:rPr lang="fr-FR" sz="3400" dirty="0">
                <a:solidFill>
                  <a:srgbClr val="FFFFFF"/>
                </a:solidFill>
              </a:rPr>
              <a:t>L’exploration empirique des systèmes OVB et habituel</a:t>
            </a:r>
          </a:p>
        </p:txBody>
      </p:sp>
      <p:graphicFrame>
        <p:nvGraphicFramePr>
          <p:cNvPr id="5" name="Espace réservé du contenu 2">
            <a:extLst>
              <a:ext uri="{FF2B5EF4-FFF2-40B4-BE49-F238E27FC236}">
                <a16:creationId xmlns:a16="http://schemas.microsoft.com/office/drawing/2014/main" id="{76BFAD15-9072-4BC0-8481-66226F26DB84}"/>
              </a:ext>
            </a:extLst>
          </p:cNvPr>
          <p:cNvGraphicFramePr>
            <a:graphicFrameLocks noGrp="1"/>
          </p:cNvGraphicFramePr>
          <p:nvPr>
            <p:ph idx="1"/>
            <p:extLst>
              <p:ext uri="{D42A27DB-BD31-4B8C-83A1-F6EECF244321}">
                <p14:modId xmlns:p14="http://schemas.microsoft.com/office/powerpoint/2010/main" val="4111098818"/>
              </p:ext>
            </p:extLst>
          </p:nvPr>
        </p:nvGraphicFramePr>
        <p:xfrm>
          <a:off x="3597274" y="642938"/>
          <a:ext cx="5439847"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8264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A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A3B07387-1131-5649-902B-8CC092BB25AB}"/>
              </a:ext>
            </a:extLst>
          </p:cNvPr>
          <p:cNvPicPr>
            <a:picLocks noChangeAspect="1"/>
          </p:cNvPicPr>
          <p:nvPr/>
        </p:nvPicPr>
        <p:blipFill>
          <a:blip r:embed="rId2"/>
          <a:stretch>
            <a:fillRect/>
          </a:stretch>
        </p:blipFill>
        <p:spPr>
          <a:xfrm>
            <a:off x="482600" y="1343406"/>
            <a:ext cx="8178799" cy="4171188"/>
          </a:xfrm>
          <a:prstGeom prst="rect">
            <a:avLst/>
          </a:prstGeom>
        </p:spPr>
      </p:pic>
    </p:spTree>
    <p:extLst>
      <p:ext uri="{BB962C8B-B14F-4D97-AF65-F5344CB8AC3E}">
        <p14:creationId xmlns:p14="http://schemas.microsoft.com/office/powerpoint/2010/main" val="155272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54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4B9F3276-2F4D-C848-B958-1157E2B4CDB4}"/>
              </a:ext>
            </a:extLst>
          </p:cNvPr>
          <p:cNvPicPr>
            <a:picLocks noChangeAspect="1"/>
          </p:cNvPicPr>
          <p:nvPr/>
        </p:nvPicPr>
        <p:blipFill>
          <a:blip r:embed="rId2"/>
          <a:stretch>
            <a:fillRect/>
          </a:stretch>
        </p:blipFill>
        <p:spPr>
          <a:xfrm>
            <a:off x="4228494" y="643467"/>
            <a:ext cx="3665342" cy="5571066"/>
          </a:xfrm>
          <a:prstGeom prst="rect">
            <a:avLst/>
          </a:prstGeom>
        </p:spPr>
      </p:pic>
      <p:sp>
        <p:nvSpPr>
          <p:cNvPr id="5" name="ZoneTexte 4">
            <a:extLst>
              <a:ext uri="{FF2B5EF4-FFF2-40B4-BE49-F238E27FC236}">
                <a16:creationId xmlns:a16="http://schemas.microsoft.com/office/drawing/2014/main" id="{94BF6434-F109-7847-A51A-3E1A3D6FEF70}"/>
              </a:ext>
            </a:extLst>
          </p:cNvPr>
          <p:cNvSpPr txBox="1"/>
          <p:nvPr/>
        </p:nvSpPr>
        <p:spPr>
          <a:xfrm>
            <a:off x="357757" y="6008608"/>
            <a:ext cx="3354893" cy="369332"/>
          </a:xfrm>
          <a:prstGeom prst="rect">
            <a:avLst/>
          </a:prstGeom>
          <a:noFill/>
        </p:spPr>
        <p:txBody>
          <a:bodyPr wrap="none" rtlCol="0">
            <a:spAutoFit/>
          </a:bodyPr>
          <a:lstStyle/>
          <a:p>
            <a:r>
              <a:rPr lang="fr-FR" dirty="0"/>
              <a:t>Gillan et al., Am J </a:t>
            </a:r>
            <a:r>
              <a:rPr lang="fr-FR" dirty="0" err="1"/>
              <a:t>Psychiatry</a:t>
            </a:r>
            <a:r>
              <a:rPr lang="fr-FR" dirty="0"/>
              <a:t>, 2011</a:t>
            </a:r>
          </a:p>
        </p:txBody>
      </p:sp>
      <p:sp>
        <p:nvSpPr>
          <p:cNvPr id="2" name="Rectangle 1">
            <a:extLst>
              <a:ext uri="{FF2B5EF4-FFF2-40B4-BE49-F238E27FC236}">
                <a16:creationId xmlns:a16="http://schemas.microsoft.com/office/drawing/2014/main" id="{D421173C-95FA-1046-A519-BF225E21AA16}"/>
              </a:ext>
            </a:extLst>
          </p:cNvPr>
          <p:cNvSpPr/>
          <p:nvPr/>
        </p:nvSpPr>
        <p:spPr>
          <a:xfrm>
            <a:off x="412428" y="3413617"/>
            <a:ext cx="2381571" cy="2462213"/>
          </a:xfrm>
          <a:prstGeom prst="rect">
            <a:avLst/>
          </a:prstGeom>
        </p:spPr>
        <p:txBody>
          <a:bodyPr wrap="square">
            <a:spAutoFit/>
          </a:bodyPr>
          <a:lstStyle/>
          <a:p>
            <a:pPr algn="just"/>
            <a:r>
              <a:rPr lang="fr-BE" sz="1400" dirty="0">
                <a:solidFill>
                  <a:srgbClr val="000000"/>
                </a:solidFill>
                <a:latin typeface="Times New Roman" panose="02020603050405020304" pitchFamily="18" charset="0"/>
              </a:rPr>
              <a:t>Les participants ont été invités à indiquer si la réponse de droite ou de gauche avait été correcte («connaissance de la réponse») et quel fruit est apparu à l'intérieur de la boîte après une réponse correcte («connaissance du résultat») pour chaque fruit ayant fonctionné comme un résultat positif. </a:t>
            </a:r>
            <a:endParaRPr lang="fr-FR" sz="1400" dirty="0"/>
          </a:p>
        </p:txBody>
      </p:sp>
      <p:sp>
        <p:nvSpPr>
          <p:cNvPr id="3" name="Rectangle 2">
            <a:extLst>
              <a:ext uri="{FF2B5EF4-FFF2-40B4-BE49-F238E27FC236}">
                <a16:creationId xmlns:a16="http://schemas.microsoft.com/office/drawing/2014/main" id="{5D283C8F-8FA1-8849-B2FE-EF1E03E904A9}"/>
              </a:ext>
            </a:extLst>
          </p:cNvPr>
          <p:cNvSpPr/>
          <p:nvPr/>
        </p:nvSpPr>
        <p:spPr>
          <a:xfrm>
            <a:off x="412428" y="1196028"/>
            <a:ext cx="2272232" cy="2031325"/>
          </a:xfrm>
          <a:prstGeom prst="rect">
            <a:avLst/>
          </a:prstGeom>
        </p:spPr>
        <p:txBody>
          <a:bodyPr wrap="square">
            <a:spAutoFit/>
          </a:bodyPr>
          <a:lstStyle/>
          <a:p>
            <a:pPr algn="just"/>
            <a:r>
              <a:rPr lang="fr-BE" sz="1400" dirty="0">
                <a:latin typeface="Times New Roman" panose="02020603050405020304" pitchFamily="18" charset="0"/>
              </a:rPr>
              <a:t>Bien qu'il n'y ait pas de différence de groupe dans le pourcentage de réponses aux résultats utiles, les patients atteints de TOC ont répondu beaucoup plus souvent aux résultats dévalués par rapport aux sujets de comparaison.</a:t>
            </a:r>
            <a:endParaRPr lang="fr-FR" sz="1400" dirty="0"/>
          </a:p>
        </p:txBody>
      </p:sp>
    </p:spTree>
    <p:extLst>
      <p:ext uri="{BB962C8B-B14F-4D97-AF65-F5344CB8AC3E}">
        <p14:creationId xmlns:p14="http://schemas.microsoft.com/office/powerpoint/2010/main" val="75051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A1A7E75-07E8-574D-8800-B6FAC25C1E0B}"/>
              </a:ext>
            </a:extLst>
          </p:cNvPr>
          <p:cNvSpPr>
            <a:spLocks noGrp="1"/>
          </p:cNvSpPr>
          <p:nvPr>
            <p:ph type="title"/>
          </p:nvPr>
        </p:nvSpPr>
        <p:spPr>
          <a:xfrm>
            <a:off x="457200" y="509771"/>
            <a:ext cx="8229600" cy="1143000"/>
          </a:xfrm>
        </p:spPr>
        <p:txBody>
          <a:bodyPr>
            <a:normAutofit fontScale="90000"/>
          </a:bodyPr>
          <a:lstStyle/>
          <a:p>
            <a:r>
              <a:rPr lang="fr-FR" dirty="0"/>
              <a:t>Point de vue du patient lors de la réalisation de cette tâche</a:t>
            </a:r>
            <a:br>
              <a:rPr lang="fr-FR" dirty="0"/>
            </a:br>
            <a:endParaRPr lang="fr-FR" dirty="0"/>
          </a:p>
        </p:txBody>
      </p:sp>
      <p:sp>
        <p:nvSpPr>
          <p:cNvPr id="7" name="Espace réservé du contenu 6">
            <a:extLst>
              <a:ext uri="{FF2B5EF4-FFF2-40B4-BE49-F238E27FC236}">
                <a16:creationId xmlns:a16="http://schemas.microsoft.com/office/drawing/2014/main" id="{9C8F4A13-16F3-4F4F-8E48-5217E83EBD31}"/>
              </a:ext>
            </a:extLst>
          </p:cNvPr>
          <p:cNvSpPr>
            <a:spLocks noGrp="1"/>
          </p:cNvSpPr>
          <p:nvPr>
            <p:ph idx="1"/>
          </p:nvPr>
        </p:nvSpPr>
        <p:spPr/>
        <p:txBody>
          <a:bodyPr>
            <a:normAutofit fontScale="47500" lnSpcReduction="20000"/>
          </a:bodyPr>
          <a:lstStyle/>
          <a:p>
            <a:endParaRPr lang="fr-FR" dirty="0"/>
          </a:p>
          <a:p>
            <a:r>
              <a:rPr lang="fr-FR" dirty="0"/>
              <a:t>Mr J a vécu avec OCD pendant 31 ans. Ses symptômes prédominants sont des obsessions de symétrie et des pulsions compulsives consistant à ordonner, organiser, compter et vérifier. Il rapporte une crainte de catastrophe non-spécifique, qui peut lui faire perdre ses avoirs ou des personnes importantes pour lui s'il n'effectue pas de routines compulsives. La nécessité d'effectuer ces compulsions est exacerbée lors de contacts sociaux, en personne ou par téléphone. Avec un score Yale-Brown Obsessive Compulsive </a:t>
            </a:r>
            <a:r>
              <a:rPr lang="fr-FR" dirty="0" err="1"/>
              <a:t>Scale</a:t>
            </a:r>
            <a:r>
              <a:rPr lang="fr-FR" dirty="0"/>
              <a:t> de 28, il représente un cas grave de trouble obsessionnel-compulsif. M. J a été interviewé à propos de sa performance à la tâche d'apprentissage instrumental:</a:t>
            </a:r>
          </a:p>
          <a:p>
            <a:endParaRPr lang="fr-FR" dirty="0"/>
          </a:p>
          <a:p>
            <a:r>
              <a:rPr lang="fr-FR" dirty="0"/>
              <a:t>"J'ai trouvé très facile d'apprendre à appuyer sur les bons boutons. Je pense que j'ai appris quelques-uns des fruits dans les boîtes, mais certainement pas aussi bien que j'ai appris les boutons. »</a:t>
            </a:r>
          </a:p>
          <a:p>
            <a:r>
              <a:rPr lang="fr-FR" dirty="0"/>
              <a:t>Lorsqu'on lui demande pourquoi il trouvait les réponses plus faciles que les résultats, il a dit:« Eh bien, avec les boutons, donc je me souviens quand j'ai vu ce fruit, j'ai appuyé sur ce bouton. Mes mains savaient quoi en faire, mais avec les résultats, c'était beaucoup plus difficile. »Pendant le questionnaire, qui sondait la réponse et la connaissance des résultats, M. J fermait les yeux et mime en pressant l'un des boutons pour aider sa mémoire. Interrogé au sujet des erreurs d'action, il commente: «C'était très rapide. J'ai essayé de tout faire au départ, mais c'était trop dur de tout faire en même temps, alors je commençais à être chamboulé. Après cela, je me suis concentré sur les boutons, car je savais que je pouvais le faire tout seul. "</a:t>
            </a:r>
          </a:p>
        </p:txBody>
      </p:sp>
    </p:spTree>
    <p:extLst>
      <p:ext uri="{BB962C8B-B14F-4D97-AF65-F5344CB8AC3E}">
        <p14:creationId xmlns:p14="http://schemas.microsoft.com/office/powerpoint/2010/main" val="1899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2748CA17-DF39-C249-9724-D648FBCD6C1F}"/>
              </a:ext>
            </a:extLst>
          </p:cNvPr>
          <p:cNvSpPr>
            <a:spLocks noGrp="1"/>
          </p:cNvSpPr>
          <p:nvPr>
            <p:ph type="ctrTitle"/>
          </p:nvPr>
        </p:nvSpPr>
        <p:spPr>
          <a:xfrm>
            <a:off x="1143000" y="1122362"/>
            <a:ext cx="6858000" cy="2840037"/>
          </a:xfrm>
        </p:spPr>
        <p:txBody>
          <a:bodyPr>
            <a:normAutofit/>
          </a:bodyPr>
          <a:lstStyle/>
          <a:p>
            <a:r>
              <a:rPr lang="fr-FR" sz="5000"/>
              <a:t>Tâche séquentielle de Markov</a:t>
            </a:r>
          </a:p>
        </p:txBody>
      </p:sp>
      <p:sp>
        <p:nvSpPr>
          <p:cNvPr id="5" name="Sous-titre 4">
            <a:extLst>
              <a:ext uri="{FF2B5EF4-FFF2-40B4-BE49-F238E27FC236}">
                <a16:creationId xmlns:a16="http://schemas.microsoft.com/office/drawing/2014/main" id="{AEC48B66-D994-F446-8D42-22C38F3B922D}"/>
              </a:ext>
            </a:extLst>
          </p:cNvPr>
          <p:cNvSpPr>
            <a:spLocks noGrp="1"/>
          </p:cNvSpPr>
          <p:nvPr>
            <p:ph type="subTitle" idx="1"/>
          </p:nvPr>
        </p:nvSpPr>
        <p:spPr>
          <a:xfrm>
            <a:off x="1143000" y="4256436"/>
            <a:ext cx="6858000" cy="1600818"/>
          </a:xfrm>
        </p:spPr>
        <p:txBody>
          <a:bodyPr>
            <a:normAutofit/>
          </a:bodyPr>
          <a:lstStyle/>
          <a:p>
            <a:endParaRPr lang="fr-FR" dirty="0">
              <a:solidFill>
                <a:schemeClr val="accent1"/>
              </a:solidFill>
            </a:endParaRP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37659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6A9083A-F006-BC4C-8F27-296CA89DD298}"/>
              </a:ext>
            </a:extLst>
          </p:cNvPr>
          <p:cNvPicPr>
            <a:picLocks noChangeAspect="1"/>
          </p:cNvPicPr>
          <p:nvPr/>
        </p:nvPicPr>
        <p:blipFill>
          <a:blip r:embed="rId2"/>
          <a:stretch>
            <a:fillRect/>
          </a:stretch>
        </p:blipFill>
        <p:spPr>
          <a:xfrm>
            <a:off x="573777" y="0"/>
            <a:ext cx="7996446" cy="6858000"/>
          </a:xfrm>
          <a:prstGeom prst="rect">
            <a:avLst/>
          </a:prstGeom>
        </p:spPr>
      </p:pic>
      <p:sp>
        <p:nvSpPr>
          <p:cNvPr id="7" name="Rectangle 6">
            <a:extLst>
              <a:ext uri="{FF2B5EF4-FFF2-40B4-BE49-F238E27FC236}">
                <a16:creationId xmlns:a16="http://schemas.microsoft.com/office/drawing/2014/main" id="{57273C3A-1327-374A-A009-FFB7E41F0A3D}"/>
              </a:ext>
            </a:extLst>
          </p:cNvPr>
          <p:cNvSpPr/>
          <p:nvPr/>
        </p:nvSpPr>
        <p:spPr>
          <a:xfrm>
            <a:off x="573777" y="0"/>
            <a:ext cx="575754" cy="461554"/>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988EADCF-A5E0-B44D-B03F-329A3B2EEF0E}"/>
              </a:ext>
            </a:extLst>
          </p:cNvPr>
          <p:cNvSpPr/>
          <p:nvPr/>
        </p:nvSpPr>
        <p:spPr>
          <a:xfrm>
            <a:off x="8076212" y="4332514"/>
            <a:ext cx="575754" cy="2525485"/>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5672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08C22B6-029D-C64A-8500-E3C424D57950}"/>
              </a:ext>
            </a:extLst>
          </p:cNvPr>
          <p:cNvPicPr>
            <a:picLocks noChangeAspect="1"/>
          </p:cNvPicPr>
          <p:nvPr/>
        </p:nvPicPr>
        <p:blipFill>
          <a:blip r:embed="rId2"/>
          <a:stretch>
            <a:fillRect/>
          </a:stretch>
        </p:blipFill>
        <p:spPr>
          <a:xfrm>
            <a:off x="0" y="1697913"/>
            <a:ext cx="9144000" cy="3462174"/>
          </a:xfrm>
          <a:prstGeom prst="rect">
            <a:avLst/>
          </a:prstGeom>
        </p:spPr>
      </p:pic>
    </p:spTree>
    <p:extLst>
      <p:ext uri="{BB962C8B-B14F-4D97-AF65-F5344CB8AC3E}">
        <p14:creationId xmlns:p14="http://schemas.microsoft.com/office/powerpoint/2010/main" val="379205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26436E3-9D03-DB45-BBFF-2A77F605B4AB}"/>
              </a:ext>
            </a:extLst>
          </p:cNvPr>
          <p:cNvSpPr>
            <a:spLocks noGrp="1"/>
          </p:cNvSpPr>
          <p:nvPr>
            <p:ph type="title"/>
          </p:nvPr>
        </p:nvSpPr>
        <p:spPr>
          <a:xfrm>
            <a:off x="628650" y="963877"/>
            <a:ext cx="2620771" cy="4930246"/>
          </a:xfrm>
        </p:spPr>
        <p:txBody>
          <a:bodyPr>
            <a:normAutofit/>
          </a:bodyPr>
          <a:lstStyle/>
          <a:p>
            <a:pPr algn="r"/>
            <a:r>
              <a:rPr lang="fr-FR" dirty="0">
                <a:solidFill>
                  <a:schemeClr val="accent1"/>
                </a:solidFill>
              </a:rPr>
              <a:t>Sommes-nous des robots?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6707ADB5-C792-F549-BDC6-1205F92290D5}"/>
              </a:ext>
            </a:extLst>
          </p:cNvPr>
          <p:cNvSpPr>
            <a:spLocks noGrp="1"/>
          </p:cNvSpPr>
          <p:nvPr>
            <p:ph idx="1"/>
          </p:nvPr>
        </p:nvSpPr>
        <p:spPr>
          <a:xfrm>
            <a:off x="3684460" y="761996"/>
            <a:ext cx="4783327" cy="6096004"/>
          </a:xfrm>
        </p:spPr>
        <p:txBody>
          <a:bodyPr anchor="ctr">
            <a:normAutofit fontScale="77500" lnSpcReduction="20000"/>
          </a:bodyPr>
          <a:lstStyle/>
          <a:p>
            <a:r>
              <a:rPr lang="fr-FR" sz="2100" dirty="0"/>
              <a:t>Les déterminants de nos comportements échappent en grande partie à notre intentionnalité </a:t>
            </a:r>
          </a:p>
          <a:p>
            <a:endParaRPr lang="fr-FR" sz="2100" dirty="0"/>
          </a:p>
          <a:p>
            <a:r>
              <a:rPr lang="fr-FR" sz="2100" dirty="0"/>
              <a:t>Nous fonctionnons beaucoup en pilotage automatique (routines d’action sur-apprises) </a:t>
            </a:r>
          </a:p>
          <a:p>
            <a:endParaRPr lang="fr-BE" sz="2100" dirty="0"/>
          </a:p>
          <a:p>
            <a:r>
              <a:rPr lang="fr-BE" sz="2100" dirty="0"/>
              <a:t>Nos décisions sont le fruit d’algorithmes génériques implémentés dans notre cerveau calculant en permanence l’utilité marginale des actions en comparant les inférences aux résultats observés</a:t>
            </a:r>
          </a:p>
          <a:p>
            <a:endParaRPr lang="fr-BE" sz="2100" dirty="0"/>
          </a:p>
          <a:p>
            <a:pPr marL="0" indent="0">
              <a:buNone/>
            </a:pPr>
            <a:endParaRPr lang="fr-BE" sz="2100" dirty="0"/>
          </a:p>
          <a:p>
            <a:endParaRPr lang="fr-BE" sz="2100" dirty="0"/>
          </a:p>
          <a:p>
            <a:r>
              <a:rPr lang="fr-BE" sz="2100" dirty="0"/>
              <a:t>La limite de la robotique tient en la complexité du modèle humain </a:t>
            </a:r>
          </a:p>
          <a:p>
            <a:endParaRPr lang="fr-BE" sz="2100" dirty="0"/>
          </a:p>
          <a:p>
            <a:r>
              <a:rPr lang="fr-BE" sz="2100" dirty="0"/>
              <a:t>Le développement du langage s’accompagne d’un niveau de conscience supérieur lequel permet d’atteindre un niveau de simulation de réalités abstraites dont la complexité excède les capacités de calcul moderne</a:t>
            </a:r>
          </a:p>
          <a:p>
            <a:endParaRPr lang="fr-BE" sz="2100" dirty="0"/>
          </a:p>
          <a:p>
            <a:r>
              <a:rPr lang="fr-BE" sz="2100" dirty="0"/>
              <a:t>Par exemple, à ce jour les modèles prédictifs du comportement sont à peine supérieurs au niveau du hasard (p.ex., les conduites suicidaires)</a:t>
            </a:r>
          </a:p>
          <a:p>
            <a:endParaRPr lang="fr-BE" sz="2100" dirty="0"/>
          </a:p>
          <a:p>
            <a:endParaRPr lang="fr-BE" sz="2100" dirty="0"/>
          </a:p>
          <a:p>
            <a:endParaRPr lang="fr-FR" sz="2100" dirty="0"/>
          </a:p>
          <a:p>
            <a:endParaRPr lang="fr-FR" sz="2100" dirty="0"/>
          </a:p>
        </p:txBody>
      </p:sp>
      <p:pic>
        <p:nvPicPr>
          <p:cNvPr id="6" name="Image 5">
            <a:extLst>
              <a:ext uri="{FF2B5EF4-FFF2-40B4-BE49-F238E27FC236}">
                <a16:creationId xmlns:a16="http://schemas.microsoft.com/office/drawing/2014/main" id="{9CE9E440-75A0-3047-84A4-6952D69C1AD3}"/>
              </a:ext>
            </a:extLst>
          </p:cNvPr>
          <p:cNvPicPr>
            <a:picLocks noChangeAspect="1"/>
          </p:cNvPicPr>
          <p:nvPr/>
        </p:nvPicPr>
        <p:blipFill>
          <a:blip r:embed="rId2"/>
          <a:stretch>
            <a:fillRect/>
          </a:stretch>
        </p:blipFill>
        <p:spPr>
          <a:xfrm>
            <a:off x="4246090" y="2832100"/>
            <a:ext cx="3660066" cy="378906"/>
          </a:xfrm>
          <a:prstGeom prst="rect">
            <a:avLst/>
          </a:prstGeom>
        </p:spPr>
      </p:pic>
    </p:spTree>
    <p:extLst>
      <p:ext uri="{BB962C8B-B14F-4D97-AF65-F5344CB8AC3E}">
        <p14:creationId xmlns:p14="http://schemas.microsoft.com/office/powerpoint/2010/main" val="1943384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800" kern="1200" dirty="0" err="1">
                <a:solidFill>
                  <a:schemeClr val="bg1"/>
                </a:solidFill>
                <a:latin typeface="+mj-lt"/>
                <a:ea typeface="+mj-ea"/>
                <a:cs typeface="+mj-cs"/>
              </a:rPr>
              <a:t>Distribuations</a:t>
            </a:r>
            <a:r>
              <a:rPr lang="en-US" sz="2800" kern="1200" dirty="0">
                <a:solidFill>
                  <a:schemeClr val="bg1"/>
                </a:solidFill>
                <a:latin typeface="+mj-lt"/>
                <a:ea typeface="+mj-ea"/>
                <a:cs typeface="+mj-cs"/>
              </a:rPr>
              <a:t> </a:t>
            </a:r>
            <a:r>
              <a:rPr lang="en-US" sz="2800" kern="1200" dirty="0" err="1">
                <a:solidFill>
                  <a:schemeClr val="bg1"/>
                </a:solidFill>
                <a:latin typeface="+mj-lt"/>
                <a:ea typeface="+mj-ea"/>
                <a:cs typeface="+mj-cs"/>
              </a:rPr>
              <a:t>théoriques</a:t>
            </a:r>
            <a:r>
              <a:rPr lang="en-US" sz="2800" kern="1200" dirty="0">
                <a:solidFill>
                  <a:schemeClr val="bg1"/>
                </a:solidFill>
                <a:latin typeface="+mj-lt"/>
                <a:ea typeface="+mj-ea"/>
                <a:cs typeface="+mj-cs"/>
              </a:rPr>
              <a:t> et </a:t>
            </a:r>
            <a:r>
              <a:rPr lang="en-US" sz="2800" kern="1200" dirty="0" err="1">
                <a:solidFill>
                  <a:schemeClr val="bg1"/>
                </a:solidFill>
                <a:latin typeface="+mj-lt"/>
                <a:ea typeface="+mj-ea"/>
                <a:cs typeface="+mj-cs"/>
              </a:rPr>
              <a:t>observées</a:t>
            </a:r>
            <a:endParaRPr lang="en-US" sz="2800" kern="1200" dirty="0">
              <a:solidFill>
                <a:schemeClr val="bg1"/>
              </a:solidFill>
              <a:latin typeface="+mj-lt"/>
              <a:ea typeface="+mj-ea"/>
              <a:cs typeface="+mj-cs"/>
            </a:endParaRPr>
          </a:p>
        </p:txBody>
      </p:sp>
      <p:pic>
        <p:nvPicPr>
          <p:cNvPr id="4" name="Image 3"/>
          <p:cNvPicPr>
            <a:picLocks noChangeAspect="1"/>
          </p:cNvPicPr>
          <p:nvPr/>
        </p:nvPicPr>
        <p:blipFill>
          <a:blip r:embed="rId2"/>
          <a:stretch>
            <a:fillRect/>
          </a:stretch>
        </p:blipFill>
        <p:spPr>
          <a:xfrm>
            <a:off x="1642534" y="1675227"/>
            <a:ext cx="5858931" cy="4394199"/>
          </a:xfrm>
          <a:prstGeom prst="rect">
            <a:avLst/>
          </a:prstGeom>
        </p:spPr>
      </p:pic>
    </p:spTree>
    <p:extLst>
      <p:ext uri="{BB962C8B-B14F-4D97-AF65-F5344CB8AC3E}">
        <p14:creationId xmlns:p14="http://schemas.microsoft.com/office/powerpoint/2010/main" val="3118243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43015" y="613574"/>
            <a:ext cx="4940300" cy="4106851"/>
          </a:xfrm>
          <a:prstGeom prst="rect">
            <a:avLst/>
          </a:prstGeom>
        </p:spPr>
      </p:pic>
      <p:sp>
        <p:nvSpPr>
          <p:cNvPr id="6" name="ZoneTexte 5"/>
          <p:cNvSpPr txBox="1"/>
          <p:nvPr/>
        </p:nvSpPr>
        <p:spPr>
          <a:xfrm>
            <a:off x="406401" y="5372100"/>
            <a:ext cx="8432800" cy="1477328"/>
          </a:xfrm>
          <a:prstGeom prst="rect">
            <a:avLst/>
          </a:prstGeom>
          <a:noFill/>
        </p:spPr>
        <p:txBody>
          <a:bodyPr wrap="square" rtlCol="0">
            <a:spAutoFit/>
          </a:bodyPr>
          <a:lstStyle/>
          <a:p>
            <a:pPr algn="just"/>
            <a:r>
              <a:rPr lang="fr-FR" dirty="0"/>
              <a:t>Les personnes présentant un profil compulsif basent davantage leurs décisions sur un système de prise de décision habituel, lequel est associé à des différences morphologiques cérébrales au sein des portions orbitales du cortex préfrontal ainsi que du noyau caudé. </a:t>
            </a:r>
          </a:p>
          <a:p>
            <a:pPr algn="just"/>
            <a:endParaRPr lang="fr-FR" dirty="0"/>
          </a:p>
        </p:txBody>
      </p:sp>
      <p:sp>
        <p:nvSpPr>
          <p:cNvPr id="3" name="Rectangle 2">
            <a:extLst>
              <a:ext uri="{FF2B5EF4-FFF2-40B4-BE49-F238E27FC236}">
                <a16:creationId xmlns:a16="http://schemas.microsoft.com/office/drawing/2014/main" id="{7D1CF562-3EC7-504E-9FC5-406C0C154DCB}"/>
              </a:ext>
            </a:extLst>
          </p:cNvPr>
          <p:cNvSpPr/>
          <p:nvPr/>
        </p:nvSpPr>
        <p:spPr>
          <a:xfrm>
            <a:off x="156754" y="2612571"/>
            <a:ext cx="5712823" cy="23687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5" name="Image 4"/>
          <p:cNvPicPr>
            <a:picLocks noChangeAspect="1"/>
          </p:cNvPicPr>
          <p:nvPr/>
        </p:nvPicPr>
        <p:blipFill>
          <a:blip r:embed="rId3"/>
          <a:stretch>
            <a:fillRect/>
          </a:stretch>
        </p:blipFill>
        <p:spPr>
          <a:xfrm>
            <a:off x="5869576" y="899349"/>
            <a:ext cx="2898514" cy="3733800"/>
          </a:xfrm>
          <a:prstGeom prst="rect">
            <a:avLst/>
          </a:prstGeom>
        </p:spPr>
      </p:pic>
    </p:spTree>
    <p:extLst>
      <p:ext uri="{BB962C8B-B14F-4D97-AF65-F5344CB8AC3E}">
        <p14:creationId xmlns:p14="http://schemas.microsoft.com/office/powerpoint/2010/main" val="407251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5FF37E-86C8-8A43-83E1-9C31D67DCCD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8ECF9E1-0835-D840-9D1A-F5E733B15531}"/>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CEE38F33-DC92-804B-9E66-E9EF4785D333}"/>
              </a:ext>
            </a:extLst>
          </p:cNvPr>
          <p:cNvPicPr>
            <a:picLocks noChangeAspect="1"/>
          </p:cNvPicPr>
          <p:nvPr/>
        </p:nvPicPr>
        <p:blipFill>
          <a:blip r:embed="rId2"/>
          <a:stretch>
            <a:fillRect/>
          </a:stretch>
        </p:blipFill>
        <p:spPr>
          <a:xfrm>
            <a:off x="654050" y="514350"/>
            <a:ext cx="7835900" cy="5829300"/>
          </a:xfrm>
          <a:prstGeom prst="rect">
            <a:avLst/>
          </a:prstGeom>
        </p:spPr>
      </p:pic>
      <p:sp>
        <p:nvSpPr>
          <p:cNvPr id="5" name="ZoneTexte 4">
            <a:extLst>
              <a:ext uri="{FF2B5EF4-FFF2-40B4-BE49-F238E27FC236}">
                <a16:creationId xmlns:a16="http://schemas.microsoft.com/office/drawing/2014/main" id="{BD922BCA-5484-ED47-97D9-FFB3146FB145}"/>
              </a:ext>
            </a:extLst>
          </p:cNvPr>
          <p:cNvSpPr txBox="1"/>
          <p:nvPr/>
        </p:nvSpPr>
        <p:spPr>
          <a:xfrm>
            <a:off x="6311406" y="6488668"/>
            <a:ext cx="2375394" cy="369332"/>
          </a:xfrm>
          <a:prstGeom prst="rect">
            <a:avLst/>
          </a:prstGeom>
          <a:noFill/>
        </p:spPr>
        <p:txBody>
          <a:bodyPr wrap="none" rtlCol="0">
            <a:spAutoFit/>
          </a:bodyPr>
          <a:lstStyle/>
          <a:p>
            <a:r>
              <a:rPr lang="fr-FR" dirty="0"/>
              <a:t>Gillan et al., </a:t>
            </a:r>
            <a:r>
              <a:rPr lang="fr-FR" dirty="0" err="1"/>
              <a:t>eLife</a:t>
            </a:r>
            <a:r>
              <a:rPr lang="fr-FR" dirty="0"/>
              <a:t>, 2016</a:t>
            </a:r>
          </a:p>
        </p:txBody>
      </p:sp>
    </p:spTree>
    <p:extLst>
      <p:ext uri="{BB962C8B-B14F-4D97-AF65-F5344CB8AC3E}">
        <p14:creationId xmlns:p14="http://schemas.microsoft.com/office/powerpoint/2010/main" val="4026170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Facteurs compromettants et protecteurs du </a:t>
            </a:r>
            <a:r>
              <a:rPr lang="fr-FR" sz="3200" i="1" dirty="0"/>
              <a:t>système model-</a:t>
            </a:r>
            <a:r>
              <a:rPr lang="fr-FR" sz="3200" i="1" dirty="0" err="1"/>
              <a:t>based</a:t>
            </a:r>
            <a:endParaRPr lang="fr-FR" sz="3200" i="1" dirty="0"/>
          </a:p>
        </p:txBody>
      </p:sp>
      <p:pic>
        <p:nvPicPr>
          <p:cNvPr id="4" name="Image 3"/>
          <p:cNvPicPr>
            <a:picLocks noChangeAspect="1"/>
          </p:cNvPicPr>
          <p:nvPr/>
        </p:nvPicPr>
        <p:blipFill>
          <a:blip r:embed="rId2"/>
          <a:stretch>
            <a:fillRect/>
          </a:stretch>
        </p:blipFill>
        <p:spPr>
          <a:xfrm>
            <a:off x="457200" y="1869478"/>
            <a:ext cx="2336800" cy="1842421"/>
          </a:xfrm>
          <a:prstGeom prst="rect">
            <a:avLst/>
          </a:prstGeom>
        </p:spPr>
      </p:pic>
      <p:pic>
        <p:nvPicPr>
          <p:cNvPr id="5" name="Image 4"/>
          <p:cNvPicPr>
            <a:picLocks noChangeAspect="1"/>
          </p:cNvPicPr>
          <p:nvPr/>
        </p:nvPicPr>
        <p:blipFill>
          <a:blip r:embed="rId3"/>
          <a:stretch>
            <a:fillRect/>
          </a:stretch>
        </p:blipFill>
        <p:spPr>
          <a:xfrm>
            <a:off x="4073834" y="1869478"/>
            <a:ext cx="4663766" cy="2022699"/>
          </a:xfrm>
          <a:prstGeom prst="rect">
            <a:avLst/>
          </a:prstGeom>
        </p:spPr>
      </p:pic>
      <p:pic>
        <p:nvPicPr>
          <p:cNvPr id="6" name="Image 5"/>
          <p:cNvPicPr>
            <a:picLocks noChangeAspect="1"/>
          </p:cNvPicPr>
          <p:nvPr/>
        </p:nvPicPr>
        <p:blipFill>
          <a:blip r:embed="rId4"/>
          <a:stretch>
            <a:fillRect/>
          </a:stretch>
        </p:blipFill>
        <p:spPr>
          <a:xfrm>
            <a:off x="4073834" y="4098654"/>
            <a:ext cx="4663766" cy="2034257"/>
          </a:xfrm>
          <a:prstGeom prst="rect">
            <a:avLst/>
          </a:prstGeom>
        </p:spPr>
      </p:pic>
      <p:pic>
        <p:nvPicPr>
          <p:cNvPr id="7" name="Image 6"/>
          <p:cNvPicPr>
            <a:picLocks noChangeAspect="1"/>
          </p:cNvPicPr>
          <p:nvPr/>
        </p:nvPicPr>
        <p:blipFill>
          <a:blip r:embed="rId5"/>
          <a:stretch>
            <a:fillRect/>
          </a:stretch>
        </p:blipFill>
        <p:spPr>
          <a:xfrm>
            <a:off x="0" y="6438900"/>
            <a:ext cx="1955800" cy="293370"/>
          </a:xfrm>
          <a:prstGeom prst="rect">
            <a:avLst/>
          </a:prstGeom>
        </p:spPr>
      </p:pic>
      <p:pic>
        <p:nvPicPr>
          <p:cNvPr id="8" name="Image 7"/>
          <p:cNvPicPr>
            <a:picLocks noChangeAspect="1"/>
          </p:cNvPicPr>
          <p:nvPr/>
        </p:nvPicPr>
        <p:blipFill>
          <a:blip r:embed="rId6"/>
          <a:stretch>
            <a:fillRect/>
          </a:stretch>
        </p:blipFill>
        <p:spPr>
          <a:xfrm>
            <a:off x="1955800" y="6438900"/>
            <a:ext cx="2654300" cy="293370"/>
          </a:xfrm>
          <a:prstGeom prst="rect">
            <a:avLst/>
          </a:prstGeom>
        </p:spPr>
      </p:pic>
      <p:sp>
        <p:nvSpPr>
          <p:cNvPr id="9" name="ZoneTexte 8"/>
          <p:cNvSpPr txBox="1"/>
          <p:nvPr/>
        </p:nvSpPr>
        <p:spPr>
          <a:xfrm>
            <a:off x="42801" y="4098654"/>
            <a:ext cx="3825998" cy="1384995"/>
          </a:xfrm>
          <a:prstGeom prst="rect">
            <a:avLst/>
          </a:prstGeom>
          <a:noFill/>
        </p:spPr>
        <p:txBody>
          <a:bodyPr wrap="square" rtlCol="0">
            <a:spAutoFit/>
          </a:bodyPr>
          <a:lstStyle/>
          <a:p>
            <a:r>
              <a:rPr lang="fr-FR" sz="1400" dirty="0"/>
              <a:t>Lors de la réalisation de la tâche de prise de décision, l’induction d’un état de stress réduit un mode de résolution tenant compte de la fréquence du choix de l’étape 2. En revanche, une capacité élevée de mémoire de travail protège le participant de ce phénomène.</a:t>
            </a:r>
          </a:p>
        </p:txBody>
      </p:sp>
    </p:spTree>
    <p:extLst>
      <p:ext uri="{BB962C8B-B14F-4D97-AF65-F5344CB8AC3E}">
        <p14:creationId xmlns:p14="http://schemas.microsoft.com/office/powerpoint/2010/main" val="366335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628650" y="811161"/>
            <a:ext cx="2501695" cy="5403370"/>
          </a:xfrm>
        </p:spPr>
        <p:txBody>
          <a:bodyPr>
            <a:normAutofit/>
          </a:bodyPr>
          <a:lstStyle/>
          <a:p>
            <a:r>
              <a:rPr lang="fr-FR" sz="3700" dirty="0">
                <a:solidFill>
                  <a:srgbClr val="FFFFFF"/>
                </a:solidFill>
              </a:rPr>
              <a:t>Implications cliniques</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ce réservé du contenu 2">
            <a:extLst>
              <a:ext uri="{FF2B5EF4-FFF2-40B4-BE49-F238E27FC236}">
                <a16:creationId xmlns:a16="http://schemas.microsoft.com/office/drawing/2014/main" id="{41AC1204-2AA1-4BFA-97C5-036D69B1C758}"/>
              </a:ext>
            </a:extLst>
          </p:cNvPr>
          <p:cNvGraphicFramePr>
            <a:graphicFrameLocks noGrp="1"/>
          </p:cNvGraphicFramePr>
          <p:nvPr>
            <p:ph idx="1"/>
            <p:extLst>
              <p:ext uri="{D42A27DB-BD31-4B8C-83A1-F6EECF244321}">
                <p14:modId xmlns:p14="http://schemas.microsoft.com/office/powerpoint/2010/main" val="3069170887"/>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4621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572899" y="811693"/>
            <a:ext cx="2501695" cy="5403370"/>
          </a:xfrm>
        </p:spPr>
        <p:txBody>
          <a:bodyPr>
            <a:normAutofit/>
          </a:bodyPr>
          <a:lstStyle/>
          <a:p>
            <a:r>
              <a:rPr lang="fr-FR" sz="3700" dirty="0">
                <a:solidFill>
                  <a:srgbClr val="FFFFFF"/>
                </a:solidFill>
              </a:rPr>
              <a:t>Implications cliniques</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ce réservé du contenu 2">
            <a:extLst>
              <a:ext uri="{FF2B5EF4-FFF2-40B4-BE49-F238E27FC236}">
                <a16:creationId xmlns:a16="http://schemas.microsoft.com/office/drawing/2014/main" id="{00C33F34-549E-4CFF-A7CB-1CB130F2DD38}"/>
              </a:ext>
            </a:extLst>
          </p:cNvPr>
          <p:cNvGraphicFramePr>
            <a:graphicFrameLocks noGrp="1"/>
          </p:cNvGraphicFramePr>
          <p:nvPr>
            <p:ph idx="1"/>
            <p:extLst>
              <p:ext uri="{D42A27DB-BD31-4B8C-83A1-F6EECF244321}">
                <p14:modId xmlns:p14="http://schemas.microsoft.com/office/powerpoint/2010/main" val="3202282353"/>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10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07FC6B0A-353C-E643-88FC-C02A9BBE24A9}"/>
              </a:ext>
            </a:extLst>
          </p:cNvPr>
          <p:cNvSpPr>
            <a:spLocks noGrp="1"/>
          </p:cNvSpPr>
          <p:nvPr>
            <p:ph type="title"/>
          </p:nvPr>
        </p:nvSpPr>
        <p:spPr>
          <a:xfrm>
            <a:off x="103794" y="419604"/>
            <a:ext cx="3283131" cy="5403370"/>
          </a:xfrm>
        </p:spPr>
        <p:txBody>
          <a:bodyPr>
            <a:normAutofit/>
          </a:bodyPr>
          <a:lstStyle/>
          <a:p>
            <a:r>
              <a:rPr lang="fr-FR" dirty="0">
                <a:solidFill>
                  <a:srgbClr val="FFFFFF"/>
                </a:solidFill>
              </a:rPr>
              <a:t>Les modèles à voie double de la pensée et de l’action</a:t>
            </a:r>
          </a:p>
        </p:txBody>
      </p:sp>
      <p:graphicFrame>
        <p:nvGraphicFramePr>
          <p:cNvPr id="7" name="Espace réservé du contenu 4">
            <a:extLst>
              <a:ext uri="{FF2B5EF4-FFF2-40B4-BE49-F238E27FC236}">
                <a16:creationId xmlns:a16="http://schemas.microsoft.com/office/drawing/2014/main" id="{456F5810-2A32-47AA-B87F-BB752A936EBB}"/>
              </a:ext>
            </a:extLst>
          </p:cNvPr>
          <p:cNvGraphicFramePr>
            <a:graphicFrameLocks noGrp="1"/>
          </p:cNvGraphicFramePr>
          <p:nvPr>
            <p:ph idx="1"/>
            <p:extLst>
              <p:ext uri="{D42A27DB-BD31-4B8C-83A1-F6EECF244321}">
                <p14:modId xmlns:p14="http://schemas.microsoft.com/office/powerpoint/2010/main" val="3733996460"/>
              </p:ext>
            </p:extLst>
          </p:nvPr>
        </p:nvGraphicFramePr>
        <p:xfrm>
          <a:off x="4094559" y="642938"/>
          <a:ext cx="4567238" cy="5864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54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F3F1F5F-BD30-294C-A461-BAAC2B12EEE8}"/>
              </a:ext>
            </a:extLst>
          </p:cNvPr>
          <p:cNvPicPr>
            <a:picLocks noChangeAspect="1"/>
          </p:cNvPicPr>
          <p:nvPr/>
        </p:nvPicPr>
        <p:blipFill rotWithShape="1">
          <a:blip r:embed="rId2"/>
          <a:srcRect r="1320" b="2"/>
          <a:stretch/>
        </p:blipFill>
        <p:spPr>
          <a:xfrm>
            <a:off x="20" y="10"/>
            <a:ext cx="9143980" cy="6857990"/>
          </a:xfrm>
          <a:prstGeom prst="rect">
            <a:avLst/>
          </a:prstGeom>
        </p:spPr>
      </p:pic>
    </p:spTree>
    <p:extLst>
      <p:ext uri="{BB962C8B-B14F-4D97-AF65-F5344CB8AC3E}">
        <p14:creationId xmlns:p14="http://schemas.microsoft.com/office/powerpoint/2010/main" val="42124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C21F86E-D25F-6643-BCB8-433C8948FF36}"/>
              </a:ext>
            </a:extLst>
          </p:cNvPr>
          <p:cNvPicPr>
            <a:picLocks noChangeAspect="1"/>
          </p:cNvPicPr>
          <p:nvPr/>
        </p:nvPicPr>
        <p:blipFill>
          <a:blip r:embed="rId2"/>
          <a:stretch>
            <a:fillRect/>
          </a:stretch>
        </p:blipFill>
        <p:spPr>
          <a:xfrm>
            <a:off x="2467428" y="435428"/>
            <a:ext cx="6439271" cy="5849257"/>
          </a:xfrm>
          <a:prstGeom prst="rect">
            <a:avLst/>
          </a:prstGeom>
        </p:spPr>
      </p:pic>
      <p:sp>
        <p:nvSpPr>
          <p:cNvPr id="7" name="Rectangle 6">
            <a:extLst>
              <a:ext uri="{FF2B5EF4-FFF2-40B4-BE49-F238E27FC236}">
                <a16:creationId xmlns:a16="http://schemas.microsoft.com/office/drawing/2014/main" id="{4CF56A33-307A-8541-AE97-3A659B2FB648}"/>
              </a:ext>
            </a:extLst>
          </p:cNvPr>
          <p:cNvSpPr/>
          <p:nvPr/>
        </p:nvSpPr>
        <p:spPr>
          <a:xfrm>
            <a:off x="163183" y="435428"/>
            <a:ext cx="2188131" cy="3293209"/>
          </a:xfrm>
          <a:prstGeom prst="rect">
            <a:avLst/>
          </a:prstGeom>
        </p:spPr>
        <p:txBody>
          <a:bodyPr wrap="square">
            <a:spAutoFit/>
          </a:bodyPr>
          <a:lstStyle/>
          <a:p>
            <a:r>
              <a:rPr lang="fr-BE" sz="1600" dirty="0">
                <a:latin typeface="Baskerville"/>
                <a:cs typeface="Baskerville"/>
              </a:rPr>
              <a:t>Comme chez l'homme, après une période prolongée de consommation de drogue et malgré une quantité égale de drogue absorbée, un nombre restreint de rongeurs développent des comportements similaires à ceux de la dépendance.</a:t>
            </a:r>
            <a:endParaRPr lang="fr-FR" sz="1600" dirty="0">
              <a:latin typeface="Baskerville"/>
              <a:cs typeface="Baskerville"/>
            </a:endParaRPr>
          </a:p>
          <a:p>
            <a:endParaRPr lang="fr-FR" sz="1600" dirty="0">
              <a:latin typeface="Baskerville"/>
              <a:cs typeface="Baskerville"/>
            </a:endParaRPr>
          </a:p>
        </p:txBody>
      </p:sp>
    </p:spTree>
    <p:extLst>
      <p:ext uri="{BB962C8B-B14F-4D97-AF65-F5344CB8AC3E}">
        <p14:creationId xmlns:p14="http://schemas.microsoft.com/office/powerpoint/2010/main" val="96458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512F2D09-3A8E-154C-95BD-04F34E8C5B3C}"/>
              </a:ext>
            </a:extLst>
          </p:cNvPr>
          <p:cNvSpPr>
            <a:spLocks noGrp="1"/>
          </p:cNvSpPr>
          <p:nvPr>
            <p:ph type="title"/>
          </p:nvPr>
        </p:nvSpPr>
        <p:spPr>
          <a:xfrm>
            <a:off x="-1" y="811161"/>
            <a:ext cx="3490719" cy="5403370"/>
          </a:xfrm>
        </p:spPr>
        <p:txBody>
          <a:bodyPr>
            <a:normAutofit/>
          </a:bodyPr>
          <a:lstStyle/>
          <a:p>
            <a:r>
              <a:rPr lang="fr-FR" dirty="0">
                <a:solidFill>
                  <a:srgbClr val="FFFFFF"/>
                </a:solidFill>
              </a:rPr>
              <a:t>Orienté vers un but  ou automatisme? </a:t>
            </a:r>
          </a:p>
        </p:txBody>
      </p:sp>
      <p:graphicFrame>
        <p:nvGraphicFramePr>
          <p:cNvPr id="7" name="Espace réservé du contenu 4">
            <a:extLst>
              <a:ext uri="{FF2B5EF4-FFF2-40B4-BE49-F238E27FC236}">
                <a16:creationId xmlns:a16="http://schemas.microsoft.com/office/drawing/2014/main" id="{6B57F894-9687-49ED-BFFE-524D1FEC4B90}"/>
              </a:ext>
            </a:extLst>
          </p:cNvPr>
          <p:cNvGraphicFramePr>
            <a:graphicFrameLocks noGrp="1"/>
          </p:cNvGraphicFramePr>
          <p:nvPr>
            <p:ph idx="1"/>
            <p:extLst>
              <p:ext uri="{D42A27DB-BD31-4B8C-83A1-F6EECF244321}">
                <p14:modId xmlns:p14="http://schemas.microsoft.com/office/powerpoint/2010/main" val="1126661095"/>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 1">
            <a:extLst>
              <a:ext uri="{FF2B5EF4-FFF2-40B4-BE49-F238E27FC236}">
                <a16:creationId xmlns:a16="http://schemas.microsoft.com/office/drawing/2014/main" id="{20B14394-5677-DC4F-887A-249E7A41C6CE}"/>
              </a:ext>
            </a:extLst>
          </p:cNvPr>
          <p:cNvPicPr>
            <a:picLocks noChangeAspect="1"/>
          </p:cNvPicPr>
          <p:nvPr/>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2914422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a:extLst>
              <a:ext uri="{FF2B5EF4-FFF2-40B4-BE49-F238E27FC236}">
                <a16:creationId xmlns:a16="http://schemas.microsoft.com/office/drawing/2014/main" id="{07FC6B0A-353C-E643-88FC-C02A9BBE24A9}"/>
              </a:ext>
            </a:extLst>
          </p:cNvPr>
          <p:cNvSpPr>
            <a:spLocks noGrp="1"/>
          </p:cNvSpPr>
          <p:nvPr>
            <p:ph type="title"/>
          </p:nvPr>
        </p:nvSpPr>
        <p:spPr>
          <a:xfrm>
            <a:off x="106878" y="811161"/>
            <a:ext cx="3383841" cy="5403370"/>
          </a:xfrm>
        </p:spPr>
        <p:txBody>
          <a:bodyPr>
            <a:normAutofit/>
          </a:bodyPr>
          <a:lstStyle/>
          <a:p>
            <a:r>
              <a:rPr lang="fr-FR" dirty="0">
                <a:solidFill>
                  <a:srgbClr val="FFFFFF"/>
                </a:solidFill>
              </a:rPr>
              <a:t>Manque de flexibilité comportementale</a:t>
            </a:r>
          </a:p>
        </p:txBody>
      </p:sp>
      <p:graphicFrame>
        <p:nvGraphicFramePr>
          <p:cNvPr id="7" name="Espace réservé du contenu 4">
            <a:extLst>
              <a:ext uri="{FF2B5EF4-FFF2-40B4-BE49-F238E27FC236}">
                <a16:creationId xmlns:a16="http://schemas.microsoft.com/office/drawing/2014/main" id="{456F5810-2A32-47AA-B87F-BB752A936EBB}"/>
              </a:ext>
            </a:extLst>
          </p:cNvPr>
          <p:cNvGraphicFramePr>
            <a:graphicFrameLocks noGrp="1"/>
          </p:cNvGraphicFramePr>
          <p:nvPr>
            <p:ph idx="1"/>
            <p:extLst>
              <p:ext uri="{D42A27DB-BD31-4B8C-83A1-F6EECF244321}">
                <p14:modId xmlns:p14="http://schemas.microsoft.com/office/powerpoint/2010/main" val="3283073115"/>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41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2753E943-0180-1445-8C98-38C70D9DC068}"/>
              </a:ext>
            </a:extLst>
          </p:cNvPr>
          <p:cNvSpPr>
            <a:spLocks noGrp="1"/>
          </p:cNvSpPr>
          <p:nvPr>
            <p:ph type="title"/>
          </p:nvPr>
        </p:nvSpPr>
        <p:spPr>
          <a:xfrm>
            <a:off x="0" y="811693"/>
            <a:ext cx="3490718" cy="5403370"/>
          </a:xfrm>
        </p:spPr>
        <p:txBody>
          <a:bodyPr>
            <a:normAutofit/>
          </a:bodyPr>
          <a:lstStyle/>
          <a:p>
            <a:r>
              <a:rPr lang="fr-FR" sz="4000" dirty="0">
                <a:solidFill>
                  <a:srgbClr val="FFFFFF"/>
                </a:solidFill>
              </a:rPr>
              <a:t>Approche fonctionnelle des comportements compulsifs (CC)</a:t>
            </a:r>
          </a:p>
        </p:txBody>
      </p:sp>
      <p:graphicFrame>
        <p:nvGraphicFramePr>
          <p:cNvPr id="5" name="Espace réservé du contenu 2">
            <a:extLst>
              <a:ext uri="{FF2B5EF4-FFF2-40B4-BE49-F238E27FC236}">
                <a16:creationId xmlns:a16="http://schemas.microsoft.com/office/drawing/2014/main" id="{DFF96808-DF62-4BE4-8971-2CAE5BA416A5}"/>
              </a:ext>
            </a:extLst>
          </p:cNvPr>
          <p:cNvGraphicFramePr>
            <a:graphicFrameLocks noGrp="1"/>
          </p:cNvGraphicFramePr>
          <p:nvPr>
            <p:ph idx="1"/>
            <p:extLst>
              <p:ext uri="{D42A27DB-BD31-4B8C-83A1-F6EECF244321}">
                <p14:modId xmlns:p14="http://schemas.microsoft.com/office/powerpoint/2010/main" val="4251091135"/>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97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93BCC4F-DE0C-5B46-A19B-01C3BF231199}"/>
              </a:ext>
            </a:extLst>
          </p:cNvPr>
          <p:cNvSpPr>
            <a:spLocks noGrp="1"/>
          </p:cNvSpPr>
          <p:nvPr>
            <p:ph type="title"/>
          </p:nvPr>
        </p:nvSpPr>
        <p:spPr>
          <a:xfrm>
            <a:off x="628650" y="811161"/>
            <a:ext cx="2501695" cy="5403370"/>
          </a:xfrm>
        </p:spPr>
        <p:txBody>
          <a:bodyPr>
            <a:normAutofit/>
          </a:bodyPr>
          <a:lstStyle/>
          <a:p>
            <a:r>
              <a:rPr lang="fr-FR" dirty="0">
                <a:solidFill>
                  <a:srgbClr val="FFFFFF"/>
                </a:solidFill>
              </a:rPr>
              <a:t>Une approche déficitaire des CC</a:t>
            </a:r>
          </a:p>
        </p:txBody>
      </p:sp>
      <p:graphicFrame>
        <p:nvGraphicFramePr>
          <p:cNvPr id="5" name="Espace réservé du contenu 2">
            <a:extLst>
              <a:ext uri="{FF2B5EF4-FFF2-40B4-BE49-F238E27FC236}">
                <a16:creationId xmlns:a16="http://schemas.microsoft.com/office/drawing/2014/main" id="{9CBB2A24-00D4-4750-AF92-13BE2FEFC0E3}"/>
              </a:ext>
            </a:extLst>
          </p:cNvPr>
          <p:cNvGraphicFramePr>
            <a:graphicFrameLocks noGrp="1"/>
          </p:cNvGraphicFramePr>
          <p:nvPr>
            <p:ph idx="1"/>
            <p:extLst>
              <p:ext uri="{D42A27DB-BD31-4B8C-83A1-F6EECF244321}">
                <p14:modId xmlns:p14="http://schemas.microsoft.com/office/powerpoint/2010/main" val="847547369"/>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446574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TotalTime>
  <Words>1389</Words>
  <Application>Microsoft Macintosh PowerPoint</Application>
  <PresentationFormat>Affichage à l'écran (4:3)</PresentationFormat>
  <Paragraphs>83</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Baskerville</vt:lpstr>
      <vt:lpstr>Calibri</vt:lpstr>
      <vt:lpstr>Times New Roman</vt:lpstr>
      <vt:lpstr>Thème Office</vt:lpstr>
      <vt:lpstr>La compréhension « model free / model based » des prises de décision et leurs implications dans les comportements compulsifs</vt:lpstr>
      <vt:lpstr>Sommes-nous des robots?</vt:lpstr>
      <vt:lpstr>Les modèles à voie double de la pensée et de l’action</vt:lpstr>
      <vt:lpstr>Présentation PowerPoint</vt:lpstr>
      <vt:lpstr>Présentation PowerPoint</vt:lpstr>
      <vt:lpstr>Orienté vers un but  ou automatisme? </vt:lpstr>
      <vt:lpstr>Manque de flexibilité comportementale</vt:lpstr>
      <vt:lpstr>Approche fonctionnelle des comportements compulsifs (CC)</vt:lpstr>
      <vt:lpstr>Une approche déficitaire des CC</vt:lpstr>
      <vt:lpstr>Bases neuronales des systèmes OVB et habituels chez l’animal</vt:lpstr>
      <vt:lpstr>Bases neuronales des systèmes OVB et habituels chez l’humain</vt:lpstr>
      <vt:lpstr>CB et perturbations cérébrales</vt:lpstr>
      <vt:lpstr>L’exploration empirique des systèmes OVB et habituel</vt:lpstr>
      <vt:lpstr>Présentation PowerPoint</vt:lpstr>
      <vt:lpstr>Présentation PowerPoint</vt:lpstr>
      <vt:lpstr>Point de vue du patient lors de la réalisation de cette tâche </vt:lpstr>
      <vt:lpstr>Tâche séquentielle de Markov</vt:lpstr>
      <vt:lpstr>Présentation PowerPoint</vt:lpstr>
      <vt:lpstr>Présentation PowerPoint</vt:lpstr>
      <vt:lpstr>Distribuations théoriques et observées</vt:lpstr>
      <vt:lpstr>Présentation PowerPoint</vt:lpstr>
      <vt:lpstr>Présentation PowerPoint</vt:lpstr>
      <vt:lpstr>Facteurs compromettants et protecteurs du système model-based</vt:lpstr>
      <vt:lpstr>Implications cliniques</vt:lpstr>
      <vt:lpstr>Implications cliniques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compréhension « model free / model based » des prises de décision et leurs implications dans les compulsions</dc:title>
  <dc:creator>xavier noel</dc:creator>
  <cp:lastModifiedBy>xavier noel</cp:lastModifiedBy>
  <cp:revision>22</cp:revision>
  <dcterms:created xsi:type="dcterms:W3CDTF">2018-11-21T10:02:06Z</dcterms:created>
  <dcterms:modified xsi:type="dcterms:W3CDTF">2018-11-21T10:45:37Z</dcterms:modified>
</cp:coreProperties>
</file>